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8288000" cy="10287000"/>
  <p:notesSz cx="6858000" cy="9144000"/>
  <p:embeddedFontLst>
    <p:embeddedFont>
      <p:font typeface="Blueberry" panose="020B0604020202020204" charset="0"/>
      <p:regular r:id="rId15"/>
    </p:embeddedFont>
    <p:embeddedFont>
      <p:font typeface="Gagalin" panose="020B0604020202020204" charset="0"/>
      <p:regular r:id="rId16"/>
    </p:embeddedFont>
    <p:embeddedFont>
      <p:font typeface="Montserrat Classic" panose="020B0604020202020204" charset="0"/>
      <p:regular r:id="rId17"/>
    </p:embeddedFont>
    <p:embeddedFont>
      <p:font typeface="Montserrat Classic Bold" panose="020B0604020202020204" charset="0"/>
      <p:regular r:id="rId18"/>
    </p:embeddedFont>
    <p:embeddedFont>
      <p:font typeface="Open Sans Extra Bold" panose="020B0604020202020204" charset="0"/>
      <p:regular r:id="rId19"/>
    </p:embeddedFont>
    <p:embeddedFont>
      <p:font typeface="Simonetta" panose="020B0604020202020204" charset="0"/>
      <p:regular r:id="rId20"/>
    </p:embeddedFont>
    <p:embeddedFont>
      <p:font typeface="Sniglet" panose="020B0604020202020204" charset="0"/>
      <p:regular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5" d="100"/>
          <a:sy n="45" d="100"/>
        </p:scale>
        <p:origin x="816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10.png"/><Relationship Id="rId4" Type="http://schemas.openxmlformats.org/officeDocument/2006/relationships/image" Target="../media/image12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11.png"/><Relationship Id="rId7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openxmlformats.org/officeDocument/2006/relationships/image" Target="../media/image10.png"/><Relationship Id="rId5" Type="http://schemas.openxmlformats.org/officeDocument/2006/relationships/image" Target="../media/image14.png"/><Relationship Id="rId10" Type="http://schemas.openxmlformats.org/officeDocument/2006/relationships/image" Target="../media/image7.svg"/><Relationship Id="rId4" Type="http://schemas.openxmlformats.org/officeDocument/2006/relationships/image" Target="../media/image12.svg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13" Type="http://schemas.openxmlformats.org/officeDocument/2006/relationships/image" Target="../media/image24.png"/><Relationship Id="rId18" Type="http://schemas.openxmlformats.org/officeDocument/2006/relationships/image" Target="../media/image29.svg"/><Relationship Id="rId3" Type="http://schemas.openxmlformats.org/officeDocument/2006/relationships/image" Target="../media/image11.png"/><Relationship Id="rId21" Type="http://schemas.openxmlformats.org/officeDocument/2006/relationships/image" Target="../media/image10.png"/><Relationship Id="rId7" Type="http://schemas.openxmlformats.org/officeDocument/2006/relationships/image" Target="../media/image18.png"/><Relationship Id="rId12" Type="http://schemas.openxmlformats.org/officeDocument/2006/relationships/image" Target="../media/image23.svg"/><Relationship Id="rId17" Type="http://schemas.openxmlformats.org/officeDocument/2006/relationships/image" Target="../media/image28.png"/><Relationship Id="rId2" Type="http://schemas.openxmlformats.org/officeDocument/2006/relationships/image" Target="../media/image1.jpeg"/><Relationship Id="rId16" Type="http://schemas.openxmlformats.org/officeDocument/2006/relationships/image" Target="../media/image27.gif"/><Relationship Id="rId20" Type="http://schemas.openxmlformats.org/officeDocument/2006/relationships/image" Target="../media/image3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sv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5" Type="http://schemas.openxmlformats.org/officeDocument/2006/relationships/image" Target="../media/image26.gif"/><Relationship Id="rId10" Type="http://schemas.openxmlformats.org/officeDocument/2006/relationships/image" Target="../media/image21.svg"/><Relationship Id="rId19" Type="http://schemas.openxmlformats.org/officeDocument/2006/relationships/image" Target="../media/image30.png"/><Relationship Id="rId4" Type="http://schemas.openxmlformats.org/officeDocument/2006/relationships/image" Target="../media/image12.svg"/><Relationship Id="rId9" Type="http://schemas.openxmlformats.org/officeDocument/2006/relationships/image" Target="../media/image20.png"/><Relationship Id="rId14" Type="http://schemas.openxmlformats.org/officeDocument/2006/relationships/image" Target="../media/image25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svg"/><Relationship Id="rId13" Type="http://schemas.openxmlformats.org/officeDocument/2006/relationships/image" Target="../media/image8.png"/><Relationship Id="rId3" Type="http://schemas.openxmlformats.org/officeDocument/2006/relationships/image" Target="../media/image11.png"/><Relationship Id="rId7" Type="http://schemas.openxmlformats.org/officeDocument/2006/relationships/image" Target="../media/image34.png"/><Relationship Id="rId12" Type="http://schemas.openxmlformats.org/officeDocument/2006/relationships/image" Target="../media/image38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svg"/><Relationship Id="rId11" Type="http://schemas.openxmlformats.org/officeDocument/2006/relationships/image" Target="../media/image37.png"/><Relationship Id="rId5" Type="http://schemas.openxmlformats.org/officeDocument/2006/relationships/image" Target="../media/image32.png"/><Relationship Id="rId10" Type="http://schemas.openxmlformats.org/officeDocument/2006/relationships/image" Target="../media/image10.png"/><Relationship Id="rId4" Type="http://schemas.openxmlformats.org/officeDocument/2006/relationships/image" Target="../media/image12.svg"/><Relationship Id="rId9" Type="http://schemas.openxmlformats.org/officeDocument/2006/relationships/image" Target="../media/image36.gif"/><Relationship Id="rId14" Type="http://schemas.openxmlformats.org/officeDocument/2006/relationships/image" Target="../media/image9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svg"/><Relationship Id="rId13" Type="http://schemas.openxmlformats.org/officeDocument/2006/relationships/image" Target="../media/image6.png"/><Relationship Id="rId18" Type="http://schemas.openxmlformats.org/officeDocument/2006/relationships/image" Target="../media/image45.png"/><Relationship Id="rId3" Type="http://schemas.openxmlformats.org/officeDocument/2006/relationships/image" Target="../media/image11.png"/><Relationship Id="rId7" Type="http://schemas.openxmlformats.org/officeDocument/2006/relationships/image" Target="../media/image39.png"/><Relationship Id="rId12" Type="http://schemas.openxmlformats.org/officeDocument/2006/relationships/image" Target="../media/image44.svg"/><Relationship Id="rId17" Type="http://schemas.openxmlformats.org/officeDocument/2006/relationships/image" Target="../media/image10.png"/><Relationship Id="rId2" Type="http://schemas.openxmlformats.org/officeDocument/2006/relationships/image" Target="../media/image1.jpeg"/><Relationship Id="rId16" Type="http://schemas.openxmlformats.org/officeDocument/2006/relationships/image" Target="../media/image3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svg"/><Relationship Id="rId11" Type="http://schemas.openxmlformats.org/officeDocument/2006/relationships/image" Target="../media/image43.png"/><Relationship Id="rId5" Type="http://schemas.openxmlformats.org/officeDocument/2006/relationships/image" Target="../media/image18.png"/><Relationship Id="rId15" Type="http://schemas.openxmlformats.org/officeDocument/2006/relationships/image" Target="../media/image2.png"/><Relationship Id="rId10" Type="http://schemas.openxmlformats.org/officeDocument/2006/relationships/image" Target="../media/image42.svg"/><Relationship Id="rId19" Type="http://schemas.openxmlformats.org/officeDocument/2006/relationships/image" Target="../media/image46.svg"/><Relationship Id="rId4" Type="http://schemas.openxmlformats.org/officeDocument/2006/relationships/image" Target="../media/image12.svg"/><Relationship Id="rId9" Type="http://schemas.openxmlformats.org/officeDocument/2006/relationships/image" Target="../media/image41.png"/><Relationship Id="rId14" Type="http://schemas.openxmlformats.org/officeDocument/2006/relationships/image" Target="../media/image7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3.svg"/><Relationship Id="rId3" Type="http://schemas.openxmlformats.org/officeDocument/2006/relationships/image" Target="../media/image12.svg"/><Relationship Id="rId7" Type="http://schemas.openxmlformats.org/officeDocument/2006/relationships/image" Target="../media/image40.svg"/><Relationship Id="rId12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11" Type="http://schemas.openxmlformats.org/officeDocument/2006/relationships/image" Target="../media/image7.svg"/><Relationship Id="rId5" Type="http://schemas.openxmlformats.org/officeDocument/2006/relationships/image" Target="../media/image19.svg"/><Relationship Id="rId15" Type="http://schemas.openxmlformats.org/officeDocument/2006/relationships/image" Target="../media/image10.png"/><Relationship Id="rId10" Type="http://schemas.openxmlformats.org/officeDocument/2006/relationships/image" Target="../media/image6.png"/><Relationship Id="rId4" Type="http://schemas.openxmlformats.org/officeDocument/2006/relationships/image" Target="../media/image18.png"/><Relationship Id="rId9" Type="http://schemas.openxmlformats.org/officeDocument/2006/relationships/image" Target="../media/image42.svg"/><Relationship Id="rId14" Type="http://schemas.openxmlformats.org/officeDocument/2006/relationships/image" Target="../media/image4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svg"/><Relationship Id="rId13" Type="http://schemas.openxmlformats.org/officeDocument/2006/relationships/image" Target="../media/image10.pn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12" Type="http://schemas.openxmlformats.org/officeDocument/2006/relationships/image" Target="../media/image55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svg"/><Relationship Id="rId11" Type="http://schemas.openxmlformats.org/officeDocument/2006/relationships/image" Target="../media/image54.png"/><Relationship Id="rId5" Type="http://schemas.openxmlformats.org/officeDocument/2006/relationships/image" Target="../media/image50.png"/><Relationship Id="rId15" Type="http://schemas.openxmlformats.org/officeDocument/2006/relationships/image" Target="../media/image57.svg"/><Relationship Id="rId10" Type="http://schemas.openxmlformats.org/officeDocument/2006/relationships/image" Target="../media/image12.svg"/><Relationship Id="rId4" Type="http://schemas.openxmlformats.org/officeDocument/2006/relationships/image" Target="../media/image49.svg"/><Relationship Id="rId9" Type="http://schemas.openxmlformats.org/officeDocument/2006/relationships/image" Target="../media/image11.png"/><Relationship Id="rId14" Type="http://schemas.openxmlformats.org/officeDocument/2006/relationships/image" Target="../media/image5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svg"/><Relationship Id="rId3" Type="http://schemas.openxmlformats.org/officeDocument/2006/relationships/image" Target="../media/image11.png"/><Relationship Id="rId7" Type="http://schemas.openxmlformats.org/officeDocument/2006/relationships/image" Target="../media/image6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svg"/><Relationship Id="rId5" Type="http://schemas.openxmlformats.org/officeDocument/2006/relationships/image" Target="../media/image58.png"/><Relationship Id="rId4" Type="http://schemas.openxmlformats.org/officeDocument/2006/relationships/image" Target="../media/image12.svg"/><Relationship Id="rId9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svg"/><Relationship Id="rId3" Type="http://schemas.openxmlformats.org/officeDocument/2006/relationships/image" Target="../media/image11.png"/><Relationship Id="rId7" Type="http://schemas.openxmlformats.org/officeDocument/2006/relationships/image" Target="../media/image6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svg"/><Relationship Id="rId5" Type="http://schemas.openxmlformats.org/officeDocument/2006/relationships/image" Target="../media/image43.png"/><Relationship Id="rId4" Type="http://schemas.openxmlformats.org/officeDocument/2006/relationships/image" Target="../media/image12.svg"/><Relationship Id="rId9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svg"/><Relationship Id="rId5" Type="http://schemas.openxmlformats.org/officeDocument/2006/relationships/image" Target="../media/image58.png"/><Relationship Id="rId4" Type="http://schemas.openxmlformats.org/officeDocument/2006/relationships/image" Target="../media/image12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7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65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11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svg"/><Relationship Id="rId5" Type="http://schemas.openxmlformats.org/officeDocument/2006/relationships/image" Target="../media/image66.png"/><Relationship Id="rId4" Type="http://schemas.openxmlformats.org/officeDocument/2006/relationships/image" Target="../media/image12.svg"/><Relationship Id="rId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4000"/>
            </a:blip>
            <a:stretch>
              <a:fillRect t="-9259" b="-9259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2496691" y="1475288"/>
            <a:ext cx="12649006" cy="7336423"/>
          </a:xfrm>
          <a:custGeom>
            <a:avLst/>
            <a:gdLst/>
            <a:ahLst/>
            <a:cxnLst/>
            <a:rect l="l" t="t" r="r" b="b"/>
            <a:pathLst>
              <a:path w="12649006" h="7336423">
                <a:moveTo>
                  <a:pt x="0" y="0"/>
                </a:moveTo>
                <a:lnTo>
                  <a:pt x="12649006" y="0"/>
                </a:lnTo>
                <a:lnTo>
                  <a:pt x="12649006" y="7336424"/>
                </a:lnTo>
                <a:lnTo>
                  <a:pt x="0" y="733642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1253382" y="610765"/>
            <a:ext cx="15135623" cy="2622223"/>
            <a:chOff x="0" y="0"/>
            <a:chExt cx="3407778" cy="590392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407778" cy="590392"/>
            </a:xfrm>
            <a:custGeom>
              <a:avLst/>
              <a:gdLst/>
              <a:ahLst/>
              <a:cxnLst/>
              <a:rect l="l" t="t" r="r" b="b"/>
              <a:pathLst>
                <a:path w="3407778" h="590392">
                  <a:moveTo>
                    <a:pt x="21483" y="0"/>
                  </a:moveTo>
                  <a:lnTo>
                    <a:pt x="3386295" y="0"/>
                  </a:lnTo>
                  <a:cubicBezTo>
                    <a:pt x="3398160" y="0"/>
                    <a:pt x="3407778" y="9618"/>
                    <a:pt x="3407778" y="21483"/>
                  </a:cubicBezTo>
                  <a:lnTo>
                    <a:pt x="3407778" y="568909"/>
                  </a:lnTo>
                  <a:cubicBezTo>
                    <a:pt x="3407778" y="580774"/>
                    <a:pt x="3398160" y="590392"/>
                    <a:pt x="3386295" y="590392"/>
                  </a:cubicBezTo>
                  <a:lnTo>
                    <a:pt x="21483" y="590392"/>
                  </a:lnTo>
                  <a:cubicBezTo>
                    <a:pt x="9618" y="590392"/>
                    <a:pt x="0" y="580774"/>
                    <a:pt x="0" y="568909"/>
                  </a:cubicBezTo>
                  <a:lnTo>
                    <a:pt x="0" y="21483"/>
                  </a:lnTo>
                  <a:cubicBezTo>
                    <a:pt x="0" y="9618"/>
                    <a:pt x="9618" y="0"/>
                    <a:pt x="21483" y="0"/>
                  </a:cubicBezTo>
                  <a:close/>
                </a:path>
              </a:pathLst>
            </a:custGeom>
            <a:solidFill>
              <a:srgbClr val="FFD00B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3407778" cy="62849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>
            <a:off x="0" y="5143500"/>
            <a:ext cx="5374137" cy="3380821"/>
          </a:xfrm>
          <a:custGeom>
            <a:avLst/>
            <a:gdLst/>
            <a:ahLst/>
            <a:cxnLst/>
            <a:rect l="l" t="t" r="r" b="b"/>
            <a:pathLst>
              <a:path w="5374137" h="3380821">
                <a:moveTo>
                  <a:pt x="0" y="0"/>
                </a:moveTo>
                <a:lnTo>
                  <a:pt x="5374137" y="0"/>
                </a:lnTo>
                <a:lnTo>
                  <a:pt x="5374137" y="3380821"/>
                </a:lnTo>
                <a:lnTo>
                  <a:pt x="0" y="338082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2127120" flipH="1">
            <a:off x="12552840" y="6542403"/>
            <a:ext cx="5185714" cy="1464964"/>
          </a:xfrm>
          <a:custGeom>
            <a:avLst/>
            <a:gdLst/>
            <a:ahLst/>
            <a:cxnLst/>
            <a:rect l="l" t="t" r="r" b="b"/>
            <a:pathLst>
              <a:path w="5185714" h="1464964">
                <a:moveTo>
                  <a:pt x="5185713" y="0"/>
                </a:moveTo>
                <a:lnTo>
                  <a:pt x="0" y="0"/>
                </a:lnTo>
                <a:lnTo>
                  <a:pt x="0" y="1464964"/>
                </a:lnTo>
                <a:lnTo>
                  <a:pt x="5185713" y="1464964"/>
                </a:lnTo>
                <a:lnTo>
                  <a:pt x="5185713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5553870" y="2606659"/>
            <a:ext cx="2691648" cy="2429212"/>
          </a:xfrm>
          <a:custGeom>
            <a:avLst/>
            <a:gdLst/>
            <a:ahLst/>
            <a:cxnLst/>
            <a:rect l="l" t="t" r="r" b="b"/>
            <a:pathLst>
              <a:path w="2691648" h="2429212">
                <a:moveTo>
                  <a:pt x="0" y="0"/>
                </a:moveTo>
                <a:lnTo>
                  <a:pt x="2691648" y="0"/>
                </a:lnTo>
                <a:lnTo>
                  <a:pt x="2691648" y="2429212"/>
                </a:lnTo>
                <a:lnTo>
                  <a:pt x="0" y="242921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0525738" y="3821265"/>
            <a:ext cx="3537647" cy="3537647"/>
          </a:xfrm>
          <a:custGeom>
            <a:avLst/>
            <a:gdLst/>
            <a:ahLst/>
            <a:cxnLst/>
            <a:rect l="l" t="t" r="r" b="b"/>
            <a:pathLst>
              <a:path w="3537647" h="3537647">
                <a:moveTo>
                  <a:pt x="0" y="0"/>
                </a:moveTo>
                <a:lnTo>
                  <a:pt x="3537647" y="0"/>
                </a:lnTo>
                <a:lnTo>
                  <a:pt x="3537647" y="3537647"/>
                </a:lnTo>
                <a:lnTo>
                  <a:pt x="0" y="3537647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5075839" y="3719464"/>
            <a:ext cx="4986834" cy="36394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715"/>
              </a:lnSpc>
            </a:pPr>
            <a:r>
              <a:rPr lang="en-US" sz="21225">
                <a:solidFill>
                  <a:srgbClr val="000000"/>
                </a:solidFill>
                <a:latin typeface="Blueberry"/>
              </a:rPr>
              <a:t>SIEE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630830" y="951069"/>
            <a:ext cx="14263626" cy="18368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419"/>
              </a:lnSpc>
            </a:pPr>
            <a:r>
              <a:rPr lang="en-US" sz="5299">
                <a:solidFill>
                  <a:srgbClr val="000000"/>
                </a:solidFill>
                <a:latin typeface="Montserrat Classic"/>
              </a:rPr>
              <a:t>SISTEMA INSTITUCIONAL DE EVALUACIÓN DE LOS ESTUDIANTES -SIEE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253382" y="8647543"/>
            <a:ext cx="15252726" cy="7279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992"/>
              </a:lnSpc>
            </a:pPr>
            <a:r>
              <a:rPr lang="en-US" sz="4280">
                <a:solidFill>
                  <a:srgbClr val="000000"/>
                </a:solidFill>
                <a:latin typeface="Montserrat Classic"/>
              </a:rPr>
              <a:t>INSTITUCIÓN EDUCATIVA RAIMUNDO ORDOÑEZ YAÑEZ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4492048" y="9461202"/>
            <a:ext cx="7478494" cy="5492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25"/>
              </a:lnSpc>
            </a:pPr>
            <a:r>
              <a:rPr lang="en-US" sz="3232">
                <a:solidFill>
                  <a:srgbClr val="000000"/>
                </a:solidFill>
                <a:latin typeface="Simonetta"/>
                <a:ea typeface="Simonetta"/>
              </a:rPr>
              <a:t>¨CONSTRUYENDO VALORES Y SABERES¨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4000"/>
            </a:blip>
            <a:stretch>
              <a:fillRect t="-9259" b="-9259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6578343" y="2591425"/>
            <a:ext cx="5131313" cy="141111"/>
          </a:xfrm>
          <a:custGeom>
            <a:avLst/>
            <a:gdLst/>
            <a:ahLst/>
            <a:cxnLst/>
            <a:rect l="l" t="t" r="r" b="b"/>
            <a:pathLst>
              <a:path w="5131313" h="141111">
                <a:moveTo>
                  <a:pt x="0" y="0"/>
                </a:moveTo>
                <a:lnTo>
                  <a:pt x="5131314" y="0"/>
                </a:lnTo>
                <a:lnTo>
                  <a:pt x="5131314" y="141111"/>
                </a:lnTo>
                <a:lnTo>
                  <a:pt x="0" y="14111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1878440" y="3113536"/>
            <a:ext cx="7089945" cy="1324114"/>
            <a:chOff x="0" y="0"/>
            <a:chExt cx="3161245" cy="590392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161245" cy="590392"/>
            </a:xfrm>
            <a:custGeom>
              <a:avLst/>
              <a:gdLst/>
              <a:ahLst/>
              <a:cxnLst/>
              <a:rect l="l" t="t" r="r" b="b"/>
              <a:pathLst>
                <a:path w="3161245" h="590392">
                  <a:moveTo>
                    <a:pt x="45862" y="0"/>
                  </a:moveTo>
                  <a:lnTo>
                    <a:pt x="3115382" y="0"/>
                  </a:lnTo>
                  <a:cubicBezTo>
                    <a:pt x="3140711" y="0"/>
                    <a:pt x="3161245" y="20533"/>
                    <a:pt x="3161245" y="45862"/>
                  </a:cubicBezTo>
                  <a:lnTo>
                    <a:pt x="3161245" y="544530"/>
                  </a:lnTo>
                  <a:cubicBezTo>
                    <a:pt x="3161245" y="556693"/>
                    <a:pt x="3156413" y="568359"/>
                    <a:pt x="3147812" y="576959"/>
                  </a:cubicBezTo>
                  <a:cubicBezTo>
                    <a:pt x="3139211" y="585560"/>
                    <a:pt x="3127546" y="590392"/>
                    <a:pt x="3115382" y="590392"/>
                  </a:cubicBezTo>
                  <a:lnTo>
                    <a:pt x="45862" y="590392"/>
                  </a:lnTo>
                  <a:cubicBezTo>
                    <a:pt x="33699" y="590392"/>
                    <a:pt x="22034" y="585560"/>
                    <a:pt x="13433" y="576959"/>
                  </a:cubicBezTo>
                  <a:cubicBezTo>
                    <a:pt x="4832" y="568359"/>
                    <a:pt x="0" y="556693"/>
                    <a:pt x="0" y="544530"/>
                  </a:cubicBezTo>
                  <a:lnTo>
                    <a:pt x="0" y="45862"/>
                  </a:lnTo>
                  <a:cubicBezTo>
                    <a:pt x="0" y="33699"/>
                    <a:pt x="4832" y="22034"/>
                    <a:pt x="13433" y="13433"/>
                  </a:cubicBezTo>
                  <a:cubicBezTo>
                    <a:pt x="22034" y="4832"/>
                    <a:pt x="33699" y="0"/>
                    <a:pt x="45862" y="0"/>
                  </a:cubicBezTo>
                  <a:close/>
                </a:path>
              </a:pathLst>
            </a:custGeom>
            <a:solidFill>
              <a:srgbClr val="FFD00B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3161245" cy="62849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1878440" y="4744645"/>
            <a:ext cx="7089945" cy="1324114"/>
            <a:chOff x="0" y="0"/>
            <a:chExt cx="3161245" cy="59039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161245" cy="590392"/>
            </a:xfrm>
            <a:custGeom>
              <a:avLst/>
              <a:gdLst/>
              <a:ahLst/>
              <a:cxnLst/>
              <a:rect l="l" t="t" r="r" b="b"/>
              <a:pathLst>
                <a:path w="3161245" h="590392">
                  <a:moveTo>
                    <a:pt x="45862" y="0"/>
                  </a:moveTo>
                  <a:lnTo>
                    <a:pt x="3115382" y="0"/>
                  </a:lnTo>
                  <a:cubicBezTo>
                    <a:pt x="3140711" y="0"/>
                    <a:pt x="3161245" y="20533"/>
                    <a:pt x="3161245" y="45862"/>
                  </a:cubicBezTo>
                  <a:lnTo>
                    <a:pt x="3161245" y="544530"/>
                  </a:lnTo>
                  <a:cubicBezTo>
                    <a:pt x="3161245" y="556693"/>
                    <a:pt x="3156413" y="568359"/>
                    <a:pt x="3147812" y="576959"/>
                  </a:cubicBezTo>
                  <a:cubicBezTo>
                    <a:pt x="3139211" y="585560"/>
                    <a:pt x="3127546" y="590392"/>
                    <a:pt x="3115382" y="590392"/>
                  </a:cubicBezTo>
                  <a:lnTo>
                    <a:pt x="45862" y="590392"/>
                  </a:lnTo>
                  <a:cubicBezTo>
                    <a:pt x="33699" y="590392"/>
                    <a:pt x="22034" y="585560"/>
                    <a:pt x="13433" y="576959"/>
                  </a:cubicBezTo>
                  <a:cubicBezTo>
                    <a:pt x="4832" y="568359"/>
                    <a:pt x="0" y="556693"/>
                    <a:pt x="0" y="544530"/>
                  </a:cubicBezTo>
                  <a:lnTo>
                    <a:pt x="0" y="45862"/>
                  </a:lnTo>
                  <a:cubicBezTo>
                    <a:pt x="0" y="33699"/>
                    <a:pt x="4832" y="22034"/>
                    <a:pt x="13433" y="13433"/>
                  </a:cubicBezTo>
                  <a:cubicBezTo>
                    <a:pt x="22034" y="4832"/>
                    <a:pt x="33699" y="0"/>
                    <a:pt x="45862" y="0"/>
                  </a:cubicBezTo>
                  <a:close/>
                </a:path>
              </a:pathLst>
            </a:custGeom>
            <a:solidFill>
              <a:srgbClr val="FFD00B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3161245" cy="62849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1878440" y="6373559"/>
            <a:ext cx="7089945" cy="1983841"/>
            <a:chOff x="0" y="0"/>
            <a:chExt cx="3161245" cy="88455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3161245" cy="884550"/>
            </a:xfrm>
            <a:custGeom>
              <a:avLst/>
              <a:gdLst/>
              <a:ahLst/>
              <a:cxnLst/>
              <a:rect l="l" t="t" r="r" b="b"/>
              <a:pathLst>
                <a:path w="3161245" h="884550">
                  <a:moveTo>
                    <a:pt x="45862" y="0"/>
                  </a:moveTo>
                  <a:lnTo>
                    <a:pt x="3115382" y="0"/>
                  </a:lnTo>
                  <a:cubicBezTo>
                    <a:pt x="3140711" y="0"/>
                    <a:pt x="3161245" y="20533"/>
                    <a:pt x="3161245" y="45862"/>
                  </a:cubicBezTo>
                  <a:lnTo>
                    <a:pt x="3161245" y="838687"/>
                  </a:lnTo>
                  <a:cubicBezTo>
                    <a:pt x="3161245" y="850851"/>
                    <a:pt x="3156413" y="862516"/>
                    <a:pt x="3147812" y="871117"/>
                  </a:cubicBezTo>
                  <a:cubicBezTo>
                    <a:pt x="3139211" y="879718"/>
                    <a:pt x="3127546" y="884550"/>
                    <a:pt x="3115382" y="884550"/>
                  </a:cubicBezTo>
                  <a:lnTo>
                    <a:pt x="45862" y="884550"/>
                  </a:lnTo>
                  <a:cubicBezTo>
                    <a:pt x="33699" y="884550"/>
                    <a:pt x="22034" y="879718"/>
                    <a:pt x="13433" y="871117"/>
                  </a:cubicBezTo>
                  <a:cubicBezTo>
                    <a:pt x="4832" y="862516"/>
                    <a:pt x="0" y="850851"/>
                    <a:pt x="0" y="838687"/>
                  </a:cubicBezTo>
                  <a:lnTo>
                    <a:pt x="0" y="45862"/>
                  </a:lnTo>
                  <a:cubicBezTo>
                    <a:pt x="0" y="33699"/>
                    <a:pt x="4832" y="22034"/>
                    <a:pt x="13433" y="13433"/>
                  </a:cubicBezTo>
                  <a:cubicBezTo>
                    <a:pt x="22034" y="4832"/>
                    <a:pt x="33699" y="0"/>
                    <a:pt x="45862" y="0"/>
                  </a:cubicBezTo>
                  <a:close/>
                </a:path>
              </a:pathLst>
            </a:custGeom>
            <a:solidFill>
              <a:srgbClr val="FFD00B"/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3161245" cy="9226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0250083" y="3113536"/>
            <a:ext cx="7089945" cy="1324114"/>
            <a:chOff x="0" y="0"/>
            <a:chExt cx="3161245" cy="590392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3161245" cy="590392"/>
            </a:xfrm>
            <a:custGeom>
              <a:avLst/>
              <a:gdLst/>
              <a:ahLst/>
              <a:cxnLst/>
              <a:rect l="l" t="t" r="r" b="b"/>
              <a:pathLst>
                <a:path w="3161245" h="590392">
                  <a:moveTo>
                    <a:pt x="45862" y="0"/>
                  </a:moveTo>
                  <a:lnTo>
                    <a:pt x="3115382" y="0"/>
                  </a:lnTo>
                  <a:cubicBezTo>
                    <a:pt x="3140711" y="0"/>
                    <a:pt x="3161245" y="20533"/>
                    <a:pt x="3161245" y="45862"/>
                  </a:cubicBezTo>
                  <a:lnTo>
                    <a:pt x="3161245" y="544530"/>
                  </a:lnTo>
                  <a:cubicBezTo>
                    <a:pt x="3161245" y="556693"/>
                    <a:pt x="3156413" y="568359"/>
                    <a:pt x="3147812" y="576959"/>
                  </a:cubicBezTo>
                  <a:cubicBezTo>
                    <a:pt x="3139211" y="585560"/>
                    <a:pt x="3127546" y="590392"/>
                    <a:pt x="3115382" y="590392"/>
                  </a:cubicBezTo>
                  <a:lnTo>
                    <a:pt x="45862" y="590392"/>
                  </a:lnTo>
                  <a:cubicBezTo>
                    <a:pt x="33699" y="590392"/>
                    <a:pt x="22034" y="585560"/>
                    <a:pt x="13433" y="576959"/>
                  </a:cubicBezTo>
                  <a:cubicBezTo>
                    <a:pt x="4832" y="568359"/>
                    <a:pt x="0" y="556693"/>
                    <a:pt x="0" y="544530"/>
                  </a:cubicBezTo>
                  <a:lnTo>
                    <a:pt x="0" y="45862"/>
                  </a:lnTo>
                  <a:cubicBezTo>
                    <a:pt x="0" y="33699"/>
                    <a:pt x="4832" y="22034"/>
                    <a:pt x="13433" y="13433"/>
                  </a:cubicBezTo>
                  <a:cubicBezTo>
                    <a:pt x="22034" y="4832"/>
                    <a:pt x="33699" y="0"/>
                    <a:pt x="45862" y="0"/>
                  </a:cubicBezTo>
                  <a:close/>
                </a:path>
              </a:pathLst>
            </a:custGeom>
            <a:solidFill>
              <a:srgbClr val="FFD00B"/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3161245" cy="62849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10250083" y="4744645"/>
            <a:ext cx="7089945" cy="1324114"/>
            <a:chOff x="0" y="0"/>
            <a:chExt cx="3161245" cy="590392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3161245" cy="590392"/>
            </a:xfrm>
            <a:custGeom>
              <a:avLst/>
              <a:gdLst/>
              <a:ahLst/>
              <a:cxnLst/>
              <a:rect l="l" t="t" r="r" b="b"/>
              <a:pathLst>
                <a:path w="3161245" h="590392">
                  <a:moveTo>
                    <a:pt x="45862" y="0"/>
                  </a:moveTo>
                  <a:lnTo>
                    <a:pt x="3115382" y="0"/>
                  </a:lnTo>
                  <a:cubicBezTo>
                    <a:pt x="3140711" y="0"/>
                    <a:pt x="3161245" y="20533"/>
                    <a:pt x="3161245" y="45862"/>
                  </a:cubicBezTo>
                  <a:lnTo>
                    <a:pt x="3161245" y="544530"/>
                  </a:lnTo>
                  <a:cubicBezTo>
                    <a:pt x="3161245" y="556693"/>
                    <a:pt x="3156413" y="568359"/>
                    <a:pt x="3147812" y="576959"/>
                  </a:cubicBezTo>
                  <a:cubicBezTo>
                    <a:pt x="3139211" y="585560"/>
                    <a:pt x="3127546" y="590392"/>
                    <a:pt x="3115382" y="590392"/>
                  </a:cubicBezTo>
                  <a:lnTo>
                    <a:pt x="45862" y="590392"/>
                  </a:lnTo>
                  <a:cubicBezTo>
                    <a:pt x="33699" y="590392"/>
                    <a:pt x="22034" y="585560"/>
                    <a:pt x="13433" y="576959"/>
                  </a:cubicBezTo>
                  <a:cubicBezTo>
                    <a:pt x="4832" y="568359"/>
                    <a:pt x="0" y="556693"/>
                    <a:pt x="0" y="544530"/>
                  </a:cubicBezTo>
                  <a:lnTo>
                    <a:pt x="0" y="45862"/>
                  </a:lnTo>
                  <a:cubicBezTo>
                    <a:pt x="0" y="33699"/>
                    <a:pt x="4832" y="22034"/>
                    <a:pt x="13433" y="13433"/>
                  </a:cubicBezTo>
                  <a:cubicBezTo>
                    <a:pt x="22034" y="4832"/>
                    <a:pt x="33699" y="0"/>
                    <a:pt x="45862" y="0"/>
                  </a:cubicBezTo>
                  <a:close/>
                </a:path>
              </a:pathLst>
            </a:custGeom>
            <a:solidFill>
              <a:srgbClr val="FFD00B"/>
            </a:solidFill>
          </p:spPr>
        </p:sp>
        <p:sp>
          <p:nvSpPr>
            <p:cNvPr id="18" name="TextBox 18"/>
            <p:cNvSpPr txBox="1"/>
            <p:nvPr/>
          </p:nvSpPr>
          <p:spPr>
            <a:xfrm>
              <a:off x="0" y="-38100"/>
              <a:ext cx="3161245" cy="62849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0250083" y="6375755"/>
            <a:ext cx="7089945" cy="1981646"/>
            <a:chOff x="0" y="0"/>
            <a:chExt cx="3161245" cy="883571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3161245" cy="883571"/>
            </a:xfrm>
            <a:custGeom>
              <a:avLst/>
              <a:gdLst/>
              <a:ahLst/>
              <a:cxnLst/>
              <a:rect l="l" t="t" r="r" b="b"/>
              <a:pathLst>
                <a:path w="3161245" h="883571">
                  <a:moveTo>
                    <a:pt x="45862" y="0"/>
                  </a:moveTo>
                  <a:lnTo>
                    <a:pt x="3115382" y="0"/>
                  </a:lnTo>
                  <a:cubicBezTo>
                    <a:pt x="3140711" y="0"/>
                    <a:pt x="3161245" y="20533"/>
                    <a:pt x="3161245" y="45862"/>
                  </a:cubicBezTo>
                  <a:lnTo>
                    <a:pt x="3161245" y="837709"/>
                  </a:lnTo>
                  <a:cubicBezTo>
                    <a:pt x="3161245" y="849872"/>
                    <a:pt x="3156413" y="861537"/>
                    <a:pt x="3147812" y="870138"/>
                  </a:cubicBezTo>
                  <a:cubicBezTo>
                    <a:pt x="3139211" y="878739"/>
                    <a:pt x="3127546" y="883571"/>
                    <a:pt x="3115382" y="883571"/>
                  </a:cubicBezTo>
                  <a:lnTo>
                    <a:pt x="45862" y="883571"/>
                  </a:lnTo>
                  <a:cubicBezTo>
                    <a:pt x="33699" y="883571"/>
                    <a:pt x="22034" y="878739"/>
                    <a:pt x="13433" y="870138"/>
                  </a:cubicBezTo>
                  <a:cubicBezTo>
                    <a:pt x="4832" y="861537"/>
                    <a:pt x="0" y="849872"/>
                    <a:pt x="0" y="837709"/>
                  </a:cubicBezTo>
                  <a:lnTo>
                    <a:pt x="0" y="45862"/>
                  </a:lnTo>
                  <a:cubicBezTo>
                    <a:pt x="0" y="33699"/>
                    <a:pt x="4832" y="22034"/>
                    <a:pt x="13433" y="13433"/>
                  </a:cubicBezTo>
                  <a:cubicBezTo>
                    <a:pt x="22034" y="4832"/>
                    <a:pt x="33699" y="0"/>
                    <a:pt x="45862" y="0"/>
                  </a:cubicBezTo>
                  <a:close/>
                </a:path>
              </a:pathLst>
            </a:custGeom>
            <a:solidFill>
              <a:srgbClr val="FFD00B"/>
            </a:solidFill>
          </p:spPr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3161245" cy="9216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2" name="Freeform 22"/>
          <p:cNvSpPr/>
          <p:nvPr/>
        </p:nvSpPr>
        <p:spPr>
          <a:xfrm>
            <a:off x="13481933" y="274897"/>
            <a:ext cx="2754273" cy="2754273"/>
          </a:xfrm>
          <a:custGeom>
            <a:avLst/>
            <a:gdLst/>
            <a:ahLst/>
            <a:cxnLst/>
            <a:rect l="l" t="t" r="r" b="b"/>
            <a:pathLst>
              <a:path w="2754273" h="2754273">
                <a:moveTo>
                  <a:pt x="0" y="0"/>
                </a:moveTo>
                <a:lnTo>
                  <a:pt x="2754273" y="0"/>
                </a:lnTo>
                <a:lnTo>
                  <a:pt x="2754273" y="2754273"/>
                </a:lnTo>
                <a:lnTo>
                  <a:pt x="0" y="275427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grpSp>
        <p:nvGrpSpPr>
          <p:cNvPr id="23" name="Group 23"/>
          <p:cNvGrpSpPr/>
          <p:nvPr/>
        </p:nvGrpSpPr>
        <p:grpSpPr>
          <a:xfrm>
            <a:off x="1878440" y="8596243"/>
            <a:ext cx="7089945" cy="1324114"/>
            <a:chOff x="0" y="0"/>
            <a:chExt cx="3161245" cy="590392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3161245" cy="590392"/>
            </a:xfrm>
            <a:custGeom>
              <a:avLst/>
              <a:gdLst/>
              <a:ahLst/>
              <a:cxnLst/>
              <a:rect l="l" t="t" r="r" b="b"/>
              <a:pathLst>
                <a:path w="3161245" h="590392">
                  <a:moveTo>
                    <a:pt x="45862" y="0"/>
                  </a:moveTo>
                  <a:lnTo>
                    <a:pt x="3115382" y="0"/>
                  </a:lnTo>
                  <a:cubicBezTo>
                    <a:pt x="3140711" y="0"/>
                    <a:pt x="3161245" y="20533"/>
                    <a:pt x="3161245" y="45862"/>
                  </a:cubicBezTo>
                  <a:lnTo>
                    <a:pt x="3161245" y="544530"/>
                  </a:lnTo>
                  <a:cubicBezTo>
                    <a:pt x="3161245" y="556693"/>
                    <a:pt x="3156413" y="568359"/>
                    <a:pt x="3147812" y="576959"/>
                  </a:cubicBezTo>
                  <a:cubicBezTo>
                    <a:pt x="3139211" y="585560"/>
                    <a:pt x="3127546" y="590392"/>
                    <a:pt x="3115382" y="590392"/>
                  </a:cubicBezTo>
                  <a:lnTo>
                    <a:pt x="45862" y="590392"/>
                  </a:lnTo>
                  <a:cubicBezTo>
                    <a:pt x="33699" y="590392"/>
                    <a:pt x="22034" y="585560"/>
                    <a:pt x="13433" y="576959"/>
                  </a:cubicBezTo>
                  <a:cubicBezTo>
                    <a:pt x="4832" y="568359"/>
                    <a:pt x="0" y="556693"/>
                    <a:pt x="0" y="544530"/>
                  </a:cubicBezTo>
                  <a:lnTo>
                    <a:pt x="0" y="45862"/>
                  </a:lnTo>
                  <a:cubicBezTo>
                    <a:pt x="0" y="33699"/>
                    <a:pt x="4832" y="22034"/>
                    <a:pt x="13433" y="13433"/>
                  </a:cubicBezTo>
                  <a:cubicBezTo>
                    <a:pt x="22034" y="4832"/>
                    <a:pt x="33699" y="0"/>
                    <a:pt x="45862" y="0"/>
                  </a:cubicBezTo>
                  <a:close/>
                </a:path>
              </a:pathLst>
            </a:custGeom>
            <a:solidFill>
              <a:srgbClr val="FFD00B"/>
            </a:solidFill>
          </p:spPr>
        </p:sp>
        <p:sp>
          <p:nvSpPr>
            <p:cNvPr id="25" name="TextBox 25"/>
            <p:cNvSpPr txBox="1"/>
            <p:nvPr/>
          </p:nvSpPr>
          <p:spPr>
            <a:xfrm>
              <a:off x="0" y="-38100"/>
              <a:ext cx="3161245" cy="62849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10250083" y="8596243"/>
            <a:ext cx="7677610" cy="1324114"/>
            <a:chOff x="0" y="0"/>
            <a:chExt cx="3423271" cy="590392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3423271" cy="590392"/>
            </a:xfrm>
            <a:custGeom>
              <a:avLst/>
              <a:gdLst/>
              <a:ahLst/>
              <a:cxnLst/>
              <a:rect l="l" t="t" r="r" b="b"/>
              <a:pathLst>
                <a:path w="3423271" h="590392">
                  <a:moveTo>
                    <a:pt x="42352" y="0"/>
                  </a:moveTo>
                  <a:lnTo>
                    <a:pt x="3380919" y="0"/>
                  </a:lnTo>
                  <a:cubicBezTo>
                    <a:pt x="3392151" y="0"/>
                    <a:pt x="3402924" y="4462"/>
                    <a:pt x="3410866" y="12405"/>
                  </a:cubicBezTo>
                  <a:cubicBezTo>
                    <a:pt x="3418809" y="20347"/>
                    <a:pt x="3423271" y="31119"/>
                    <a:pt x="3423271" y="42352"/>
                  </a:cubicBezTo>
                  <a:lnTo>
                    <a:pt x="3423271" y="548040"/>
                  </a:lnTo>
                  <a:cubicBezTo>
                    <a:pt x="3423271" y="559273"/>
                    <a:pt x="3418809" y="570045"/>
                    <a:pt x="3410866" y="577988"/>
                  </a:cubicBezTo>
                  <a:cubicBezTo>
                    <a:pt x="3402924" y="585930"/>
                    <a:pt x="3392151" y="590392"/>
                    <a:pt x="3380919" y="590392"/>
                  </a:cubicBezTo>
                  <a:lnTo>
                    <a:pt x="42352" y="590392"/>
                  </a:lnTo>
                  <a:cubicBezTo>
                    <a:pt x="31119" y="590392"/>
                    <a:pt x="20347" y="585930"/>
                    <a:pt x="12405" y="577988"/>
                  </a:cubicBezTo>
                  <a:cubicBezTo>
                    <a:pt x="4462" y="570045"/>
                    <a:pt x="0" y="559273"/>
                    <a:pt x="0" y="548040"/>
                  </a:cubicBezTo>
                  <a:lnTo>
                    <a:pt x="0" y="42352"/>
                  </a:lnTo>
                  <a:cubicBezTo>
                    <a:pt x="0" y="31119"/>
                    <a:pt x="4462" y="20347"/>
                    <a:pt x="12405" y="12405"/>
                  </a:cubicBezTo>
                  <a:cubicBezTo>
                    <a:pt x="20347" y="4462"/>
                    <a:pt x="31119" y="0"/>
                    <a:pt x="42352" y="0"/>
                  </a:cubicBezTo>
                  <a:close/>
                </a:path>
              </a:pathLst>
            </a:custGeom>
            <a:solidFill>
              <a:srgbClr val="FFD00B"/>
            </a:solidFill>
          </p:spPr>
        </p:sp>
        <p:sp>
          <p:nvSpPr>
            <p:cNvPr id="28" name="TextBox 28"/>
            <p:cNvSpPr txBox="1"/>
            <p:nvPr/>
          </p:nvSpPr>
          <p:spPr>
            <a:xfrm>
              <a:off x="0" y="-38100"/>
              <a:ext cx="3423271" cy="62849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29" name="Picture 29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497315" y="3368096"/>
            <a:ext cx="1028700" cy="941261"/>
          </a:xfrm>
          <a:prstGeom prst="rect">
            <a:avLst/>
          </a:prstGeom>
        </p:spPr>
      </p:pic>
      <p:sp>
        <p:nvSpPr>
          <p:cNvPr id="30" name="TextBox 30"/>
          <p:cNvSpPr txBox="1"/>
          <p:nvPr/>
        </p:nvSpPr>
        <p:spPr>
          <a:xfrm>
            <a:off x="6971144" y="731693"/>
            <a:ext cx="4738512" cy="17568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3652"/>
              </a:lnSpc>
            </a:pPr>
            <a:r>
              <a:rPr lang="en-US" sz="9751" dirty="0">
                <a:solidFill>
                  <a:srgbClr val="000000"/>
                </a:solidFill>
                <a:latin typeface="Blueberry"/>
              </a:rPr>
              <a:t>ÏNDICE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468463" y="3263321"/>
            <a:ext cx="3909901" cy="9116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492"/>
              </a:lnSpc>
            </a:pPr>
            <a:r>
              <a:rPr lang="en-US" sz="5352">
                <a:solidFill>
                  <a:srgbClr val="000000"/>
                </a:solidFill>
                <a:latin typeface="Gagalin"/>
              </a:rPr>
              <a:t>INTRODUCCIÓN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759142" y="4903955"/>
            <a:ext cx="3619222" cy="7981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991"/>
              </a:lnSpc>
            </a:pPr>
            <a:r>
              <a:rPr lang="en-US" sz="4993" dirty="0">
                <a:solidFill>
                  <a:srgbClr val="000000"/>
                </a:solidFill>
                <a:latin typeface="Gagalin"/>
              </a:rPr>
              <a:t>DESEMPEÑOS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1878440" y="6662565"/>
            <a:ext cx="6861052" cy="14842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68"/>
              </a:lnSpc>
            </a:pPr>
            <a:r>
              <a:rPr lang="en-US" sz="5546">
                <a:solidFill>
                  <a:srgbClr val="000000"/>
                </a:solidFill>
                <a:latin typeface="Gagalin"/>
              </a:rPr>
              <a:t>CRITERIOS DE EVALUACIÓN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10348208" y="3435977"/>
            <a:ext cx="7089944" cy="8213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212"/>
              </a:lnSpc>
            </a:pPr>
            <a:r>
              <a:rPr lang="en-US" sz="5152" dirty="0">
                <a:solidFill>
                  <a:srgbClr val="000000"/>
                </a:solidFill>
                <a:latin typeface="Gagalin"/>
              </a:rPr>
              <a:t>CLASES DE EVALUACIÓN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10687928" y="4917204"/>
            <a:ext cx="3502112" cy="9116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492"/>
              </a:lnSpc>
            </a:pPr>
            <a:r>
              <a:rPr lang="en-US" sz="5352" dirty="0">
                <a:solidFill>
                  <a:srgbClr val="000000"/>
                </a:solidFill>
                <a:latin typeface="Gagalin"/>
              </a:rPr>
              <a:t>MECANISMOS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10687928" y="6742085"/>
            <a:ext cx="7089944" cy="135220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163"/>
              </a:lnSpc>
            </a:pPr>
            <a:r>
              <a:rPr lang="en-US" sz="5552" dirty="0">
                <a:solidFill>
                  <a:srgbClr val="000000"/>
                </a:solidFill>
                <a:latin typeface="Gagalin"/>
              </a:rPr>
              <a:t>PLANES DE MEJORAMIENTO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1878440" y="8892528"/>
            <a:ext cx="7162981" cy="7981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991"/>
              </a:lnSpc>
            </a:pPr>
            <a:r>
              <a:rPr lang="en-US" sz="4993" dirty="0">
                <a:solidFill>
                  <a:srgbClr val="000000"/>
                </a:solidFill>
                <a:latin typeface="Gagalin"/>
              </a:rPr>
              <a:t>CRITERIOS DE PROMOCIÓN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10399904" y="8746028"/>
            <a:ext cx="7377968" cy="9116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492"/>
              </a:lnSpc>
            </a:pPr>
            <a:r>
              <a:rPr lang="en-US" sz="5352">
                <a:solidFill>
                  <a:srgbClr val="000000"/>
                </a:solidFill>
                <a:latin typeface="Gagalin"/>
              </a:rPr>
              <a:t>CRITERIOS DE GRADUACIÓN</a:t>
            </a:r>
          </a:p>
        </p:txBody>
      </p:sp>
      <p:pic>
        <p:nvPicPr>
          <p:cNvPr id="39" name="Picture 39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514350" y="4864830"/>
            <a:ext cx="1028700" cy="941261"/>
          </a:xfrm>
          <a:prstGeom prst="rect">
            <a:avLst/>
          </a:prstGeom>
        </p:spPr>
      </p:pic>
      <p:pic>
        <p:nvPicPr>
          <p:cNvPr id="40" name="Picture 40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497315" y="6586365"/>
            <a:ext cx="1028700" cy="941261"/>
          </a:xfrm>
          <a:prstGeom prst="rect">
            <a:avLst/>
          </a:prstGeom>
        </p:spPr>
      </p:pic>
      <p:pic>
        <p:nvPicPr>
          <p:cNvPr id="41" name="Picture 41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514350" y="8596243"/>
            <a:ext cx="1028700" cy="941261"/>
          </a:xfrm>
          <a:prstGeom prst="rect">
            <a:avLst/>
          </a:prstGeom>
        </p:spPr>
      </p:pic>
      <p:pic>
        <p:nvPicPr>
          <p:cNvPr id="42" name="Picture 42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9094884" y="3304962"/>
            <a:ext cx="1028700" cy="941261"/>
          </a:xfrm>
          <a:prstGeom prst="rect">
            <a:avLst/>
          </a:prstGeom>
        </p:spPr>
      </p:pic>
      <p:pic>
        <p:nvPicPr>
          <p:cNvPr id="43" name="Picture 43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9094884" y="4999205"/>
            <a:ext cx="1028700" cy="941261"/>
          </a:xfrm>
          <a:prstGeom prst="rect">
            <a:avLst/>
          </a:prstGeom>
        </p:spPr>
      </p:pic>
      <p:pic>
        <p:nvPicPr>
          <p:cNvPr id="44" name="Picture 44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9094884" y="6538740"/>
            <a:ext cx="1028700" cy="941261"/>
          </a:xfrm>
          <a:prstGeom prst="rect">
            <a:avLst/>
          </a:prstGeom>
        </p:spPr>
      </p:pic>
      <p:pic>
        <p:nvPicPr>
          <p:cNvPr id="45" name="Picture 45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9094884" y="8596243"/>
            <a:ext cx="1028700" cy="941261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4000"/>
            </a:blip>
            <a:stretch>
              <a:fillRect t="-9259" b="-9259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5363566" y="2181129"/>
            <a:ext cx="7560867" cy="207924"/>
          </a:xfrm>
          <a:custGeom>
            <a:avLst/>
            <a:gdLst/>
            <a:ahLst/>
            <a:cxnLst/>
            <a:rect l="l" t="t" r="r" b="b"/>
            <a:pathLst>
              <a:path w="7560867" h="207924">
                <a:moveTo>
                  <a:pt x="0" y="0"/>
                </a:moveTo>
                <a:lnTo>
                  <a:pt x="7560868" y="0"/>
                </a:lnTo>
                <a:lnTo>
                  <a:pt x="7560868" y="207924"/>
                </a:lnTo>
                <a:lnTo>
                  <a:pt x="0" y="20792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8137552" y="1963593"/>
            <a:ext cx="4156998" cy="4156998"/>
            <a:chOff x="0" y="0"/>
            <a:chExt cx="12700000" cy="12700000"/>
          </a:xfrm>
        </p:grpSpPr>
        <p:sp>
          <p:nvSpPr>
            <p:cNvPr id="5" name="Freeform 5"/>
            <p:cNvSpPr/>
            <p:nvPr/>
          </p:nvSpPr>
          <p:spPr>
            <a:xfrm>
              <a:off x="-11430" y="857250"/>
              <a:ext cx="13009880" cy="11644630"/>
            </a:xfrm>
            <a:custGeom>
              <a:avLst/>
              <a:gdLst/>
              <a:ahLst/>
              <a:cxnLst/>
              <a:rect l="l" t="t" r="r" b="b"/>
              <a:pathLst>
                <a:path w="13009880" h="11644630">
                  <a:moveTo>
                    <a:pt x="10152380" y="938530"/>
                  </a:moveTo>
                  <a:cubicBezTo>
                    <a:pt x="8962390" y="189230"/>
                    <a:pt x="8643620" y="154940"/>
                    <a:pt x="7245350" y="0"/>
                  </a:cubicBezTo>
                  <a:cubicBezTo>
                    <a:pt x="4039870" y="38100"/>
                    <a:pt x="1441450" y="1889760"/>
                    <a:pt x="435610" y="4933950"/>
                  </a:cubicBezTo>
                  <a:cubicBezTo>
                    <a:pt x="91440" y="5975350"/>
                    <a:pt x="0" y="7139940"/>
                    <a:pt x="403860" y="8159750"/>
                  </a:cubicBezTo>
                  <a:cubicBezTo>
                    <a:pt x="934720" y="9499600"/>
                    <a:pt x="2254250" y="10407650"/>
                    <a:pt x="3648710" y="10773410"/>
                  </a:cubicBezTo>
                  <a:cubicBezTo>
                    <a:pt x="5043170" y="11140440"/>
                    <a:pt x="6578600" y="11644630"/>
                    <a:pt x="8008620" y="11470640"/>
                  </a:cubicBezTo>
                  <a:cubicBezTo>
                    <a:pt x="9123680" y="11334750"/>
                    <a:pt x="10237470" y="10519410"/>
                    <a:pt x="11071860" y="9767570"/>
                  </a:cubicBezTo>
                  <a:cubicBezTo>
                    <a:pt x="11625580" y="9268460"/>
                    <a:pt x="11971020" y="8576310"/>
                    <a:pt x="12202160" y="7867650"/>
                  </a:cubicBezTo>
                  <a:cubicBezTo>
                    <a:pt x="13009880" y="5401310"/>
                    <a:pt x="12348210" y="2322830"/>
                    <a:pt x="10152380" y="938530"/>
                  </a:cubicBezTo>
                  <a:close/>
                </a:path>
              </a:pathLst>
            </a:custGeom>
            <a:solidFill>
              <a:srgbClr val="FFD00B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6" name="Group 6"/>
          <p:cNvGrpSpPr/>
          <p:nvPr/>
        </p:nvGrpSpPr>
        <p:grpSpPr>
          <a:xfrm>
            <a:off x="7825574" y="2088767"/>
            <a:ext cx="4309567" cy="4309567"/>
            <a:chOff x="0" y="0"/>
            <a:chExt cx="12700000" cy="12700000"/>
          </a:xfrm>
        </p:grpSpPr>
        <p:sp>
          <p:nvSpPr>
            <p:cNvPr id="7" name="Freeform 7"/>
            <p:cNvSpPr/>
            <p:nvPr/>
          </p:nvSpPr>
          <p:spPr>
            <a:xfrm>
              <a:off x="-11430" y="857250"/>
              <a:ext cx="13009880" cy="11644630"/>
            </a:xfrm>
            <a:custGeom>
              <a:avLst/>
              <a:gdLst/>
              <a:ahLst/>
              <a:cxnLst/>
              <a:rect l="l" t="t" r="r" b="b"/>
              <a:pathLst>
                <a:path w="13009880" h="11644630">
                  <a:moveTo>
                    <a:pt x="10152380" y="938530"/>
                  </a:moveTo>
                  <a:cubicBezTo>
                    <a:pt x="8962390" y="189230"/>
                    <a:pt x="8643620" y="154940"/>
                    <a:pt x="7245350" y="0"/>
                  </a:cubicBezTo>
                  <a:cubicBezTo>
                    <a:pt x="4039870" y="38100"/>
                    <a:pt x="1441450" y="1889760"/>
                    <a:pt x="435610" y="4933950"/>
                  </a:cubicBezTo>
                  <a:cubicBezTo>
                    <a:pt x="91440" y="5975350"/>
                    <a:pt x="0" y="7139940"/>
                    <a:pt x="403860" y="8159750"/>
                  </a:cubicBezTo>
                  <a:cubicBezTo>
                    <a:pt x="934720" y="9499600"/>
                    <a:pt x="2254250" y="10407650"/>
                    <a:pt x="3648710" y="10773410"/>
                  </a:cubicBezTo>
                  <a:cubicBezTo>
                    <a:pt x="5043170" y="11140440"/>
                    <a:pt x="6578600" y="11644630"/>
                    <a:pt x="8008620" y="11470640"/>
                  </a:cubicBezTo>
                  <a:cubicBezTo>
                    <a:pt x="9123680" y="11334750"/>
                    <a:pt x="10237470" y="10519410"/>
                    <a:pt x="11071860" y="9767570"/>
                  </a:cubicBezTo>
                  <a:cubicBezTo>
                    <a:pt x="11625580" y="9268460"/>
                    <a:pt x="11971020" y="8576310"/>
                    <a:pt x="12202160" y="7867650"/>
                  </a:cubicBezTo>
                  <a:cubicBezTo>
                    <a:pt x="13009880" y="5401310"/>
                    <a:pt x="12348210" y="2322830"/>
                    <a:pt x="10152380" y="938530"/>
                  </a:cubicBezTo>
                  <a:close/>
                </a:path>
              </a:pathLst>
            </a:custGeom>
            <a:blipFill>
              <a:blip r:embed="rId5"/>
              <a:stretch>
                <a:fillRect t="-10840" b="-10840"/>
              </a:stretch>
            </a:blipFill>
          </p:spPr>
        </p:sp>
      </p:grpSp>
      <p:grpSp>
        <p:nvGrpSpPr>
          <p:cNvPr id="8" name="Group 8"/>
          <p:cNvGrpSpPr/>
          <p:nvPr/>
        </p:nvGrpSpPr>
        <p:grpSpPr>
          <a:xfrm>
            <a:off x="13444668" y="4473402"/>
            <a:ext cx="3999824" cy="3849865"/>
            <a:chOff x="30480" y="591820"/>
            <a:chExt cx="12736830" cy="1225931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solidFill>
              <a:srgbClr val="FFD00B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10" name="Group 10"/>
          <p:cNvGrpSpPr/>
          <p:nvPr/>
        </p:nvGrpSpPr>
        <p:grpSpPr>
          <a:xfrm>
            <a:off x="13246378" y="4597584"/>
            <a:ext cx="3825332" cy="3681916"/>
            <a:chOff x="30480" y="591820"/>
            <a:chExt cx="12736830" cy="1225931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blipFill>
              <a:blip r:embed="rId6"/>
              <a:stretch>
                <a:fillRect t="-3576" b="-3576"/>
              </a:stretch>
            </a:blipFill>
          </p:spPr>
        </p:sp>
      </p:grpSp>
      <p:sp>
        <p:nvSpPr>
          <p:cNvPr id="12" name="Freeform 12"/>
          <p:cNvSpPr/>
          <p:nvPr/>
        </p:nvSpPr>
        <p:spPr>
          <a:xfrm>
            <a:off x="13818011" y="1028700"/>
            <a:ext cx="3064889" cy="2766063"/>
          </a:xfrm>
          <a:custGeom>
            <a:avLst/>
            <a:gdLst/>
            <a:ahLst/>
            <a:cxnLst/>
            <a:rect l="l" t="t" r="r" b="b"/>
            <a:pathLst>
              <a:path w="3064889" h="2766063">
                <a:moveTo>
                  <a:pt x="0" y="0"/>
                </a:moveTo>
                <a:lnTo>
                  <a:pt x="3064890" y="0"/>
                </a:lnTo>
                <a:lnTo>
                  <a:pt x="3064890" y="2766063"/>
                </a:lnTo>
                <a:lnTo>
                  <a:pt x="0" y="276606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rot="-908612">
            <a:off x="9117976" y="7827920"/>
            <a:ext cx="3197026" cy="903160"/>
          </a:xfrm>
          <a:custGeom>
            <a:avLst/>
            <a:gdLst/>
            <a:ahLst/>
            <a:cxnLst/>
            <a:rect l="l" t="t" r="r" b="b"/>
            <a:pathLst>
              <a:path w="3197026" h="903160">
                <a:moveTo>
                  <a:pt x="0" y="0"/>
                </a:moveTo>
                <a:lnTo>
                  <a:pt x="3197026" y="0"/>
                </a:lnTo>
                <a:lnTo>
                  <a:pt x="3197026" y="903160"/>
                </a:lnTo>
                <a:lnTo>
                  <a:pt x="0" y="90316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816973" y="2809747"/>
            <a:ext cx="9702816" cy="66883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455356" lvl="1" indent="-727678">
              <a:lnSpc>
                <a:spcPts val="7549"/>
              </a:lnSpc>
              <a:buFont typeface="Arial"/>
              <a:buChar char="•"/>
            </a:pPr>
            <a:r>
              <a:rPr lang="en-US" sz="6740" spc="33">
                <a:solidFill>
                  <a:srgbClr val="000000"/>
                </a:solidFill>
                <a:latin typeface="Gagalin"/>
              </a:rPr>
              <a:t>Continua.</a:t>
            </a:r>
          </a:p>
          <a:p>
            <a:pPr marL="1455356" lvl="1" indent="-727678">
              <a:lnSpc>
                <a:spcPts val="7549"/>
              </a:lnSpc>
              <a:buFont typeface="Arial"/>
              <a:buChar char="•"/>
            </a:pPr>
            <a:r>
              <a:rPr lang="en-US" sz="6740" spc="33">
                <a:solidFill>
                  <a:srgbClr val="000000"/>
                </a:solidFill>
                <a:latin typeface="Gagalin"/>
              </a:rPr>
              <a:t>Integral.</a:t>
            </a:r>
          </a:p>
          <a:p>
            <a:pPr marL="1455356" lvl="1" indent="-727678">
              <a:lnSpc>
                <a:spcPts val="7549"/>
              </a:lnSpc>
              <a:buFont typeface="Arial"/>
              <a:buChar char="•"/>
            </a:pPr>
            <a:r>
              <a:rPr lang="en-US" sz="6740" spc="33">
                <a:solidFill>
                  <a:srgbClr val="000000"/>
                </a:solidFill>
                <a:latin typeface="Gagalin"/>
              </a:rPr>
              <a:t>Sistemática</a:t>
            </a:r>
          </a:p>
          <a:p>
            <a:pPr marL="1455356" lvl="1" indent="-727678">
              <a:lnSpc>
                <a:spcPts val="7549"/>
              </a:lnSpc>
              <a:buFont typeface="Arial"/>
              <a:buChar char="•"/>
            </a:pPr>
            <a:r>
              <a:rPr lang="en-US" sz="6740" spc="33">
                <a:solidFill>
                  <a:srgbClr val="000000"/>
                </a:solidFill>
                <a:latin typeface="Gagalin"/>
              </a:rPr>
              <a:t>Flexible.</a:t>
            </a:r>
          </a:p>
          <a:p>
            <a:pPr marL="1455356" lvl="1" indent="-727678">
              <a:lnSpc>
                <a:spcPts val="7549"/>
              </a:lnSpc>
              <a:buFont typeface="Arial"/>
              <a:buChar char="•"/>
            </a:pPr>
            <a:r>
              <a:rPr lang="en-US" sz="6740" spc="33">
                <a:solidFill>
                  <a:srgbClr val="000000"/>
                </a:solidFill>
                <a:latin typeface="Gagalin"/>
              </a:rPr>
              <a:t>Participativa.</a:t>
            </a:r>
          </a:p>
          <a:p>
            <a:pPr marL="1455356" lvl="1" indent="-727678">
              <a:lnSpc>
                <a:spcPts val="7549"/>
              </a:lnSpc>
              <a:buFont typeface="Arial"/>
              <a:buChar char="•"/>
            </a:pPr>
            <a:r>
              <a:rPr lang="en-US" sz="6740" spc="33">
                <a:solidFill>
                  <a:srgbClr val="000000"/>
                </a:solidFill>
                <a:latin typeface="Gagalin"/>
              </a:rPr>
              <a:t>Potenciadora.</a:t>
            </a:r>
          </a:p>
          <a:p>
            <a:pPr marL="1455356" lvl="1" indent="-727678">
              <a:lnSpc>
                <a:spcPts val="7549"/>
              </a:lnSpc>
              <a:buFont typeface="Arial"/>
              <a:buChar char="•"/>
            </a:pPr>
            <a:r>
              <a:rPr lang="en-US" sz="6740" spc="33">
                <a:solidFill>
                  <a:srgbClr val="000000"/>
                </a:solidFill>
                <a:latin typeface="Gagalin"/>
              </a:rPr>
              <a:t>Diferenciada</a:t>
            </a:r>
          </a:p>
        </p:txBody>
      </p:sp>
      <p:sp>
        <p:nvSpPr>
          <p:cNvPr id="15" name="Freeform 15"/>
          <p:cNvSpPr/>
          <p:nvPr/>
        </p:nvSpPr>
        <p:spPr>
          <a:xfrm>
            <a:off x="378222" y="220927"/>
            <a:ext cx="2754273" cy="2754273"/>
          </a:xfrm>
          <a:custGeom>
            <a:avLst/>
            <a:gdLst/>
            <a:ahLst/>
            <a:cxnLst/>
            <a:rect l="l" t="t" r="r" b="b"/>
            <a:pathLst>
              <a:path w="2754273" h="2754273">
                <a:moveTo>
                  <a:pt x="0" y="0"/>
                </a:moveTo>
                <a:lnTo>
                  <a:pt x="2754273" y="0"/>
                </a:lnTo>
                <a:lnTo>
                  <a:pt x="2754273" y="2754273"/>
                </a:lnTo>
                <a:lnTo>
                  <a:pt x="0" y="2754273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16" name="TextBox 16"/>
          <p:cNvSpPr txBox="1"/>
          <p:nvPr/>
        </p:nvSpPr>
        <p:spPr>
          <a:xfrm>
            <a:off x="4843332" y="769793"/>
            <a:ext cx="8601335" cy="1203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800"/>
              </a:lnSpc>
            </a:pPr>
            <a:r>
              <a:rPr lang="en-US" sz="7000">
                <a:solidFill>
                  <a:srgbClr val="000000"/>
                </a:solidFill>
                <a:latin typeface="Blueberry"/>
              </a:rPr>
              <a:t>CARACTERÍSTICAS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4000"/>
            </a:blip>
            <a:stretch>
              <a:fillRect t="-9259" b="-9259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6521431" y="8515004"/>
            <a:ext cx="1119609" cy="1119609"/>
            <a:chOff x="0" y="0"/>
            <a:chExt cx="812800" cy="8128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D00B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3312798" y="2305359"/>
            <a:ext cx="7560867" cy="207924"/>
          </a:xfrm>
          <a:custGeom>
            <a:avLst/>
            <a:gdLst/>
            <a:ahLst/>
            <a:cxnLst/>
            <a:rect l="l" t="t" r="r" b="b"/>
            <a:pathLst>
              <a:path w="7560867" h="207924">
                <a:moveTo>
                  <a:pt x="0" y="0"/>
                </a:moveTo>
                <a:lnTo>
                  <a:pt x="7560867" y="0"/>
                </a:lnTo>
                <a:lnTo>
                  <a:pt x="7560867" y="207924"/>
                </a:lnTo>
                <a:lnTo>
                  <a:pt x="0" y="20792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5824461" y="3086100"/>
            <a:ext cx="3944043" cy="2172809"/>
          </a:xfrm>
          <a:custGeom>
            <a:avLst/>
            <a:gdLst/>
            <a:ahLst/>
            <a:cxnLst/>
            <a:rect l="l" t="t" r="r" b="b"/>
            <a:pathLst>
              <a:path w="3944043" h="2172809">
                <a:moveTo>
                  <a:pt x="0" y="0"/>
                </a:moveTo>
                <a:lnTo>
                  <a:pt x="3944043" y="0"/>
                </a:lnTo>
                <a:lnTo>
                  <a:pt x="3944043" y="2172809"/>
                </a:lnTo>
                <a:lnTo>
                  <a:pt x="0" y="217280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5400000">
            <a:off x="2187578" y="1086718"/>
            <a:ext cx="6351976" cy="9624206"/>
          </a:xfrm>
          <a:custGeom>
            <a:avLst/>
            <a:gdLst/>
            <a:ahLst/>
            <a:cxnLst/>
            <a:rect l="l" t="t" r="r" b="b"/>
            <a:pathLst>
              <a:path w="6351976" h="9624206">
                <a:moveTo>
                  <a:pt x="0" y="0"/>
                </a:moveTo>
                <a:lnTo>
                  <a:pt x="6351977" y="0"/>
                </a:lnTo>
                <a:lnTo>
                  <a:pt x="6351977" y="9624206"/>
                </a:lnTo>
                <a:lnTo>
                  <a:pt x="0" y="962420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2924434" y="2387709"/>
            <a:ext cx="2954552" cy="2755791"/>
          </a:xfrm>
          <a:custGeom>
            <a:avLst/>
            <a:gdLst/>
            <a:ahLst/>
            <a:cxnLst/>
            <a:rect l="l" t="t" r="r" b="b"/>
            <a:pathLst>
              <a:path w="2954552" h="2755791">
                <a:moveTo>
                  <a:pt x="0" y="0"/>
                </a:moveTo>
                <a:lnTo>
                  <a:pt x="2954552" y="0"/>
                </a:lnTo>
                <a:lnTo>
                  <a:pt x="2954552" y="2755791"/>
                </a:lnTo>
                <a:lnTo>
                  <a:pt x="0" y="2755791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3921474" y="6338366"/>
            <a:ext cx="2333628" cy="2176638"/>
          </a:xfrm>
          <a:custGeom>
            <a:avLst/>
            <a:gdLst/>
            <a:ahLst/>
            <a:cxnLst/>
            <a:rect l="l" t="t" r="r" b="b"/>
            <a:pathLst>
              <a:path w="2333628" h="2176638">
                <a:moveTo>
                  <a:pt x="0" y="0"/>
                </a:moveTo>
                <a:lnTo>
                  <a:pt x="2333628" y="0"/>
                </a:lnTo>
                <a:lnTo>
                  <a:pt x="2333628" y="2176638"/>
                </a:lnTo>
                <a:lnTo>
                  <a:pt x="0" y="217663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2068082" y="7810541"/>
            <a:ext cx="2333628" cy="2176638"/>
          </a:xfrm>
          <a:custGeom>
            <a:avLst/>
            <a:gdLst/>
            <a:ahLst/>
            <a:cxnLst/>
            <a:rect l="l" t="t" r="r" b="b"/>
            <a:pathLst>
              <a:path w="2333628" h="2176638">
                <a:moveTo>
                  <a:pt x="0" y="0"/>
                </a:moveTo>
                <a:lnTo>
                  <a:pt x="2333628" y="0"/>
                </a:lnTo>
                <a:lnTo>
                  <a:pt x="2333628" y="2176638"/>
                </a:lnTo>
                <a:lnTo>
                  <a:pt x="0" y="217663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866084" y="3177756"/>
            <a:ext cx="2333628" cy="2176638"/>
          </a:xfrm>
          <a:custGeom>
            <a:avLst/>
            <a:gdLst/>
            <a:ahLst/>
            <a:cxnLst/>
            <a:rect l="l" t="t" r="r" b="b"/>
            <a:pathLst>
              <a:path w="2333628" h="2176638">
                <a:moveTo>
                  <a:pt x="0" y="0"/>
                </a:moveTo>
                <a:lnTo>
                  <a:pt x="2333628" y="0"/>
                </a:lnTo>
                <a:lnTo>
                  <a:pt x="2333628" y="2176638"/>
                </a:lnTo>
                <a:lnTo>
                  <a:pt x="0" y="217663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3697968" y="4981047"/>
            <a:ext cx="2333628" cy="2176638"/>
          </a:xfrm>
          <a:custGeom>
            <a:avLst/>
            <a:gdLst/>
            <a:ahLst/>
            <a:cxnLst/>
            <a:rect l="l" t="t" r="r" b="b"/>
            <a:pathLst>
              <a:path w="2333628" h="2176638">
                <a:moveTo>
                  <a:pt x="0" y="0"/>
                </a:moveTo>
                <a:lnTo>
                  <a:pt x="2333628" y="0"/>
                </a:lnTo>
                <a:lnTo>
                  <a:pt x="2333628" y="2176639"/>
                </a:lnTo>
                <a:lnTo>
                  <a:pt x="0" y="217663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6810372" y="6121072"/>
            <a:ext cx="2333628" cy="2176638"/>
          </a:xfrm>
          <a:custGeom>
            <a:avLst/>
            <a:gdLst/>
            <a:ahLst/>
            <a:cxnLst/>
            <a:rect l="l" t="t" r="r" b="b"/>
            <a:pathLst>
              <a:path w="2333628" h="2176638">
                <a:moveTo>
                  <a:pt x="0" y="0"/>
                </a:moveTo>
                <a:lnTo>
                  <a:pt x="2333628" y="0"/>
                </a:lnTo>
                <a:lnTo>
                  <a:pt x="2333628" y="2176638"/>
                </a:lnTo>
                <a:lnTo>
                  <a:pt x="0" y="217663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6542627" y="2612224"/>
            <a:ext cx="3225877" cy="2844637"/>
          </a:xfrm>
          <a:custGeom>
            <a:avLst/>
            <a:gdLst/>
            <a:ahLst/>
            <a:cxnLst/>
            <a:rect l="l" t="t" r="r" b="b"/>
            <a:pathLst>
              <a:path w="3225877" h="2844637">
                <a:moveTo>
                  <a:pt x="0" y="0"/>
                </a:moveTo>
                <a:lnTo>
                  <a:pt x="3225877" y="0"/>
                </a:lnTo>
                <a:lnTo>
                  <a:pt x="3225877" y="2844637"/>
                </a:lnTo>
                <a:lnTo>
                  <a:pt x="0" y="284463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7313011" y="3252354"/>
            <a:ext cx="1328349" cy="1897642"/>
          </a:xfrm>
          <a:custGeom>
            <a:avLst/>
            <a:gdLst/>
            <a:ahLst/>
            <a:cxnLst/>
            <a:rect l="l" t="t" r="r" b="b"/>
            <a:pathLst>
              <a:path w="1328349" h="1897642">
                <a:moveTo>
                  <a:pt x="0" y="0"/>
                </a:moveTo>
                <a:lnTo>
                  <a:pt x="1328350" y="0"/>
                </a:lnTo>
                <a:lnTo>
                  <a:pt x="1328350" y="1897642"/>
                </a:lnTo>
                <a:lnTo>
                  <a:pt x="0" y="189764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16896707" y="8619401"/>
            <a:ext cx="369057" cy="8250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826"/>
              </a:lnSpc>
            </a:pPr>
            <a:r>
              <a:rPr lang="en-US" sz="4875">
                <a:solidFill>
                  <a:srgbClr val="000000"/>
                </a:solidFill>
                <a:latin typeface="Blueberry"/>
              </a:rPr>
              <a:t>2</a:t>
            </a:r>
          </a:p>
        </p:txBody>
      </p:sp>
      <p:sp>
        <p:nvSpPr>
          <p:cNvPr id="18" name="Freeform 18"/>
          <p:cNvSpPr/>
          <p:nvPr/>
        </p:nvSpPr>
        <p:spPr>
          <a:xfrm>
            <a:off x="15914422" y="7457976"/>
            <a:ext cx="2333628" cy="2176638"/>
          </a:xfrm>
          <a:custGeom>
            <a:avLst/>
            <a:gdLst/>
            <a:ahLst/>
            <a:cxnLst/>
            <a:rect l="l" t="t" r="r" b="b"/>
            <a:pathLst>
              <a:path w="2333628" h="2176638">
                <a:moveTo>
                  <a:pt x="0" y="0"/>
                </a:moveTo>
                <a:lnTo>
                  <a:pt x="2333627" y="0"/>
                </a:lnTo>
                <a:lnTo>
                  <a:pt x="2333627" y="2176638"/>
                </a:lnTo>
                <a:lnTo>
                  <a:pt x="0" y="217663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10175670" y="6338366"/>
            <a:ext cx="2333628" cy="2176638"/>
          </a:xfrm>
          <a:custGeom>
            <a:avLst/>
            <a:gdLst/>
            <a:ahLst/>
            <a:cxnLst/>
            <a:rect l="l" t="t" r="r" b="b"/>
            <a:pathLst>
              <a:path w="2333628" h="2176638">
                <a:moveTo>
                  <a:pt x="0" y="0"/>
                </a:moveTo>
                <a:lnTo>
                  <a:pt x="2333627" y="0"/>
                </a:lnTo>
                <a:lnTo>
                  <a:pt x="2333627" y="2176638"/>
                </a:lnTo>
                <a:lnTo>
                  <a:pt x="0" y="217663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pic>
        <p:nvPicPr>
          <p:cNvPr id="20" name="Picture 20"/>
          <p:cNvPicPr>
            <a:picLocks noChangeAspect="1"/>
          </p:cNvPicPr>
          <p:nvPr/>
        </p:nvPicPr>
        <p:blipFill>
          <a:blip r:embed="rId15"/>
          <a:srcRect/>
          <a:stretch>
            <a:fillRect/>
          </a:stretch>
        </p:blipFill>
        <p:spPr>
          <a:xfrm>
            <a:off x="258029" y="6364759"/>
            <a:ext cx="3325639" cy="3779135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16"/>
          <a:srcRect/>
          <a:stretch>
            <a:fillRect/>
          </a:stretch>
        </p:blipFill>
        <p:spPr>
          <a:xfrm>
            <a:off x="14591296" y="339384"/>
            <a:ext cx="3363442" cy="2556216"/>
          </a:xfrm>
          <a:prstGeom prst="rect">
            <a:avLst/>
          </a:prstGeom>
        </p:spPr>
      </p:pic>
      <p:sp>
        <p:nvSpPr>
          <p:cNvPr id="22" name="Freeform 22"/>
          <p:cNvSpPr/>
          <p:nvPr/>
        </p:nvSpPr>
        <p:spPr>
          <a:xfrm rot="1653564">
            <a:off x="10990798" y="6617033"/>
            <a:ext cx="703372" cy="1004817"/>
          </a:xfrm>
          <a:custGeom>
            <a:avLst/>
            <a:gdLst/>
            <a:ahLst/>
            <a:cxnLst/>
            <a:rect l="l" t="t" r="r" b="b"/>
            <a:pathLst>
              <a:path w="703372" h="1004817">
                <a:moveTo>
                  <a:pt x="0" y="0"/>
                </a:moveTo>
                <a:lnTo>
                  <a:pt x="703371" y="0"/>
                </a:lnTo>
                <a:lnTo>
                  <a:pt x="703371" y="1004817"/>
                </a:lnTo>
                <a:lnTo>
                  <a:pt x="0" y="1004817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23" name="TextBox 23"/>
          <p:cNvSpPr txBox="1"/>
          <p:nvPr/>
        </p:nvSpPr>
        <p:spPr>
          <a:xfrm>
            <a:off x="16038061" y="8698285"/>
            <a:ext cx="1717291" cy="4222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000000"/>
                </a:solidFill>
                <a:latin typeface="Open Sans Extra Bold"/>
              </a:rPr>
              <a:t> Sumativa 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14194996" y="7515914"/>
            <a:ext cx="1683990" cy="4222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000000"/>
                </a:solidFill>
                <a:latin typeface="Open Sans Extra Bold"/>
              </a:rPr>
              <a:t> Procesual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2182475" y="8885592"/>
            <a:ext cx="1928626" cy="4222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000000"/>
                </a:solidFill>
                <a:latin typeface="Open Sans Extra Bold"/>
              </a:rPr>
              <a:t>Diagnóstica</a:t>
            </a:r>
          </a:p>
        </p:txBody>
      </p:sp>
      <p:sp>
        <p:nvSpPr>
          <p:cNvPr id="26" name="Freeform 26"/>
          <p:cNvSpPr/>
          <p:nvPr/>
        </p:nvSpPr>
        <p:spPr>
          <a:xfrm rot="1653564">
            <a:off x="12883210" y="7964286"/>
            <a:ext cx="703372" cy="1004817"/>
          </a:xfrm>
          <a:custGeom>
            <a:avLst/>
            <a:gdLst/>
            <a:ahLst/>
            <a:cxnLst/>
            <a:rect l="l" t="t" r="r" b="b"/>
            <a:pathLst>
              <a:path w="703372" h="1004817">
                <a:moveTo>
                  <a:pt x="0" y="0"/>
                </a:moveTo>
                <a:lnTo>
                  <a:pt x="703372" y="0"/>
                </a:lnTo>
                <a:lnTo>
                  <a:pt x="703372" y="1004817"/>
                </a:lnTo>
                <a:lnTo>
                  <a:pt x="0" y="1004817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 rot="1653564">
            <a:off x="14654466" y="6617033"/>
            <a:ext cx="703372" cy="1004817"/>
          </a:xfrm>
          <a:custGeom>
            <a:avLst/>
            <a:gdLst/>
            <a:ahLst/>
            <a:cxnLst/>
            <a:rect l="l" t="t" r="r" b="b"/>
            <a:pathLst>
              <a:path w="703372" h="1004817">
                <a:moveTo>
                  <a:pt x="0" y="0"/>
                </a:moveTo>
                <a:lnTo>
                  <a:pt x="703371" y="0"/>
                </a:lnTo>
                <a:lnTo>
                  <a:pt x="703371" y="1004817"/>
                </a:lnTo>
                <a:lnTo>
                  <a:pt x="0" y="1004817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 rot="1653564">
            <a:off x="16628620" y="7751918"/>
            <a:ext cx="703372" cy="1004817"/>
          </a:xfrm>
          <a:custGeom>
            <a:avLst/>
            <a:gdLst/>
            <a:ahLst/>
            <a:cxnLst/>
            <a:rect l="l" t="t" r="r" b="b"/>
            <a:pathLst>
              <a:path w="703372" h="1004817">
                <a:moveTo>
                  <a:pt x="0" y="0"/>
                </a:moveTo>
                <a:lnTo>
                  <a:pt x="703372" y="0"/>
                </a:lnTo>
                <a:lnTo>
                  <a:pt x="703372" y="1004817"/>
                </a:lnTo>
                <a:lnTo>
                  <a:pt x="0" y="1004817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>
            <a:off x="1772749" y="5184656"/>
            <a:ext cx="918249" cy="679504"/>
          </a:xfrm>
          <a:custGeom>
            <a:avLst/>
            <a:gdLst/>
            <a:ahLst/>
            <a:cxnLst/>
            <a:rect l="l" t="t" r="r" b="b"/>
            <a:pathLst>
              <a:path w="918249" h="679504">
                <a:moveTo>
                  <a:pt x="0" y="0"/>
                </a:moveTo>
                <a:lnTo>
                  <a:pt x="918249" y="0"/>
                </a:lnTo>
                <a:lnTo>
                  <a:pt x="918249" y="679505"/>
                </a:lnTo>
                <a:lnTo>
                  <a:pt x="0" y="679505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a:blipFill>
        </p:spPr>
      </p:sp>
      <p:sp>
        <p:nvSpPr>
          <p:cNvPr id="30" name="TextBox 30"/>
          <p:cNvSpPr txBox="1"/>
          <p:nvPr/>
        </p:nvSpPr>
        <p:spPr>
          <a:xfrm>
            <a:off x="3778625" y="6021741"/>
            <a:ext cx="2045836" cy="9315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79"/>
              </a:lnSpc>
            </a:pPr>
            <a:r>
              <a:rPr lang="en-US" sz="2699">
                <a:solidFill>
                  <a:srgbClr val="000000"/>
                </a:solidFill>
                <a:latin typeface="Blueberry"/>
              </a:rPr>
              <a:t> 13 SEMANAS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6810372" y="7156626"/>
            <a:ext cx="2045836" cy="9315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79"/>
              </a:lnSpc>
            </a:pPr>
            <a:r>
              <a:rPr lang="en-US" sz="2699">
                <a:solidFill>
                  <a:srgbClr val="000000"/>
                </a:solidFill>
                <a:latin typeface="Blueberry"/>
              </a:rPr>
              <a:t> 15 SEMANAS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52679" y="7683329"/>
            <a:ext cx="9624206" cy="5543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19"/>
              </a:lnSpc>
              <a:spcBef>
                <a:spcPct val="0"/>
              </a:spcBef>
            </a:pPr>
            <a:r>
              <a:rPr lang="en-US" sz="3299">
                <a:solidFill>
                  <a:srgbClr val="000000"/>
                </a:solidFill>
                <a:latin typeface="Blueberry"/>
              </a:rPr>
              <a:t>30%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199712" y="8288185"/>
            <a:ext cx="9624206" cy="5543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19"/>
              </a:lnSpc>
              <a:spcBef>
                <a:spcPct val="0"/>
              </a:spcBef>
            </a:pPr>
            <a:r>
              <a:rPr lang="en-US" sz="3299">
                <a:solidFill>
                  <a:srgbClr val="000000"/>
                </a:solidFill>
                <a:latin typeface="Blueberry"/>
              </a:rPr>
              <a:t>45%</a:t>
            </a:r>
          </a:p>
        </p:txBody>
      </p:sp>
      <p:sp>
        <p:nvSpPr>
          <p:cNvPr id="34" name="Freeform 34"/>
          <p:cNvSpPr/>
          <p:nvPr/>
        </p:nvSpPr>
        <p:spPr>
          <a:xfrm>
            <a:off x="4568148" y="6953287"/>
            <a:ext cx="918249" cy="679504"/>
          </a:xfrm>
          <a:custGeom>
            <a:avLst/>
            <a:gdLst/>
            <a:ahLst/>
            <a:cxnLst/>
            <a:rect l="l" t="t" r="r" b="b"/>
            <a:pathLst>
              <a:path w="918249" h="679504">
                <a:moveTo>
                  <a:pt x="0" y="0"/>
                </a:moveTo>
                <a:lnTo>
                  <a:pt x="918249" y="0"/>
                </a:lnTo>
                <a:lnTo>
                  <a:pt x="918249" y="679504"/>
                </a:lnTo>
                <a:lnTo>
                  <a:pt x="0" y="679504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a:blipFill>
        </p:spPr>
      </p:sp>
      <p:sp>
        <p:nvSpPr>
          <p:cNvPr id="35" name="Freeform 35"/>
          <p:cNvSpPr/>
          <p:nvPr/>
        </p:nvSpPr>
        <p:spPr>
          <a:xfrm rot="878596">
            <a:off x="8397083" y="7957958"/>
            <a:ext cx="918249" cy="679504"/>
          </a:xfrm>
          <a:custGeom>
            <a:avLst/>
            <a:gdLst/>
            <a:ahLst/>
            <a:cxnLst/>
            <a:rect l="l" t="t" r="r" b="b"/>
            <a:pathLst>
              <a:path w="918249" h="679504">
                <a:moveTo>
                  <a:pt x="0" y="0"/>
                </a:moveTo>
                <a:lnTo>
                  <a:pt x="918250" y="0"/>
                </a:lnTo>
                <a:lnTo>
                  <a:pt x="918250" y="679504"/>
                </a:lnTo>
                <a:lnTo>
                  <a:pt x="0" y="679504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a:blipFill>
        </p:spPr>
      </p:sp>
      <p:sp>
        <p:nvSpPr>
          <p:cNvPr id="36" name="Freeform 36"/>
          <p:cNvSpPr/>
          <p:nvPr/>
        </p:nvSpPr>
        <p:spPr>
          <a:xfrm>
            <a:off x="0" y="144657"/>
            <a:ext cx="1772749" cy="1772749"/>
          </a:xfrm>
          <a:custGeom>
            <a:avLst/>
            <a:gdLst/>
            <a:ahLst/>
            <a:cxnLst/>
            <a:rect l="l" t="t" r="r" b="b"/>
            <a:pathLst>
              <a:path w="1772749" h="1772749">
                <a:moveTo>
                  <a:pt x="0" y="0"/>
                </a:moveTo>
                <a:lnTo>
                  <a:pt x="1772749" y="0"/>
                </a:lnTo>
                <a:lnTo>
                  <a:pt x="1772749" y="1772748"/>
                </a:lnTo>
                <a:lnTo>
                  <a:pt x="0" y="1772748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  <p:sp>
        <p:nvSpPr>
          <p:cNvPr id="37" name="TextBox 37"/>
          <p:cNvSpPr txBox="1"/>
          <p:nvPr/>
        </p:nvSpPr>
        <p:spPr>
          <a:xfrm>
            <a:off x="2211277" y="340034"/>
            <a:ext cx="11888577" cy="1203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800"/>
              </a:lnSpc>
            </a:pPr>
            <a:r>
              <a:rPr lang="en-US" sz="7000">
                <a:solidFill>
                  <a:srgbClr val="000000"/>
                </a:solidFill>
                <a:latin typeface="Blueberry"/>
              </a:rPr>
              <a:t>CRITERIOS DE EVALUACIÓN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913709" y="3120606"/>
            <a:ext cx="2045836" cy="10118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59"/>
              </a:lnSpc>
            </a:pPr>
            <a:r>
              <a:rPr lang="en-US" sz="2899">
                <a:solidFill>
                  <a:srgbClr val="000000"/>
                </a:solidFill>
                <a:latin typeface="Montserrat Classic Bold"/>
              </a:rPr>
              <a:t>1 Trimestre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917589" y="4967275"/>
            <a:ext cx="1767909" cy="9315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79"/>
              </a:lnSpc>
            </a:pPr>
            <a:r>
              <a:rPr lang="en-US" sz="2699">
                <a:solidFill>
                  <a:srgbClr val="000000"/>
                </a:solidFill>
                <a:latin typeface="Montserrat Classic Bold"/>
              </a:rPr>
              <a:t> 2 Trimestre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7007150" y="6152186"/>
            <a:ext cx="1767909" cy="9315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79"/>
              </a:lnSpc>
            </a:pPr>
            <a:r>
              <a:rPr lang="en-US" sz="2699">
                <a:solidFill>
                  <a:srgbClr val="000000"/>
                </a:solidFill>
                <a:latin typeface="Montserrat Classic Bold"/>
              </a:rPr>
              <a:t>3 Trimestre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13175364" y="3048000"/>
            <a:ext cx="2452692" cy="18413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39"/>
              </a:lnSpc>
              <a:spcBef>
                <a:spcPct val="0"/>
              </a:spcBef>
            </a:pPr>
            <a:r>
              <a:rPr lang="en-US" sz="2099">
                <a:solidFill>
                  <a:srgbClr val="000000"/>
                </a:solidFill>
                <a:latin typeface="Open Sans Extra Bold"/>
              </a:rPr>
              <a:t>Autoevaluación,   coevaluación, heteroevaluación  orientados por el docente.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10255541" y="7506389"/>
            <a:ext cx="1812541" cy="4648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79"/>
              </a:lnSpc>
              <a:spcBef>
                <a:spcPct val="0"/>
              </a:spcBef>
            </a:pPr>
            <a:r>
              <a:rPr lang="en-US" sz="2699">
                <a:solidFill>
                  <a:srgbClr val="000000"/>
                </a:solidFill>
                <a:latin typeface="Open Sans Extra Bold"/>
              </a:rPr>
              <a:t>Formativa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913709" y="4218450"/>
            <a:ext cx="2045836" cy="9315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79"/>
              </a:lnSpc>
            </a:pPr>
            <a:r>
              <a:rPr lang="en-US" sz="2699">
                <a:solidFill>
                  <a:srgbClr val="000000"/>
                </a:solidFill>
                <a:latin typeface="Blueberry"/>
              </a:rPr>
              <a:t> 12 SEMANAS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-2779205" y="5899339"/>
            <a:ext cx="9624206" cy="5543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19"/>
              </a:lnSpc>
              <a:spcBef>
                <a:spcPct val="0"/>
              </a:spcBef>
            </a:pPr>
            <a:r>
              <a:rPr lang="en-US" sz="3299">
                <a:solidFill>
                  <a:srgbClr val="000000"/>
                </a:solidFill>
                <a:latin typeface="Blueberry"/>
              </a:rPr>
              <a:t>25%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4000"/>
            </a:blip>
            <a:stretch>
              <a:fillRect t="-9259" b="-9259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5822203" y="1859407"/>
            <a:ext cx="7152569" cy="196696"/>
          </a:xfrm>
          <a:custGeom>
            <a:avLst/>
            <a:gdLst/>
            <a:ahLst/>
            <a:cxnLst/>
            <a:rect l="l" t="t" r="r" b="b"/>
            <a:pathLst>
              <a:path w="7152569" h="196696">
                <a:moveTo>
                  <a:pt x="0" y="0"/>
                </a:moveTo>
                <a:lnTo>
                  <a:pt x="7152569" y="0"/>
                </a:lnTo>
                <a:lnTo>
                  <a:pt x="7152569" y="196696"/>
                </a:lnTo>
                <a:lnTo>
                  <a:pt x="0" y="19669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384207" y="4764483"/>
            <a:ext cx="4437880" cy="5497374"/>
          </a:xfrm>
          <a:custGeom>
            <a:avLst/>
            <a:gdLst/>
            <a:ahLst/>
            <a:cxnLst/>
            <a:rect l="l" t="t" r="r" b="b"/>
            <a:pathLst>
              <a:path w="4437880" h="5497374">
                <a:moveTo>
                  <a:pt x="0" y="0"/>
                </a:moveTo>
                <a:lnTo>
                  <a:pt x="4437880" y="0"/>
                </a:lnTo>
                <a:lnTo>
                  <a:pt x="4437880" y="5497373"/>
                </a:lnTo>
                <a:lnTo>
                  <a:pt x="0" y="549737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0" y="541203"/>
            <a:ext cx="4666268" cy="4114800"/>
          </a:xfrm>
          <a:custGeom>
            <a:avLst/>
            <a:gdLst/>
            <a:ahLst/>
            <a:cxnLst/>
            <a:rect l="l" t="t" r="r" b="b"/>
            <a:pathLst>
              <a:path w="4666268" h="4114800">
                <a:moveTo>
                  <a:pt x="0" y="0"/>
                </a:moveTo>
                <a:lnTo>
                  <a:pt x="4666268" y="0"/>
                </a:lnTo>
                <a:lnTo>
                  <a:pt x="466626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4602820" y="2010156"/>
            <a:ext cx="4666268" cy="4114800"/>
          </a:xfrm>
          <a:custGeom>
            <a:avLst/>
            <a:gdLst/>
            <a:ahLst/>
            <a:cxnLst/>
            <a:rect l="l" t="t" r="r" b="b"/>
            <a:pathLst>
              <a:path w="4666268" h="4114800">
                <a:moveTo>
                  <a:pt x="0" y="0"/>
                </a:moveTo>
                <a:lnTo>
                  <a:pt x="4666268" y="0"/>
                </a:lnTo>
                <a:lnTo>
                  <a:pt x="466626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9018912" y="3665002"/>
            <a:ext cx="4666268" cy="4114800"/>
          </a:xfrm>
          <a:custGeom>
            <a:avLst/>
            <a:gdLst/>
            <a:ahLst/>
            <a:cxnLst/>
            <a:rect l="l" t="t" r="r" b="b"/>
            <a:pathLst>
              <a:path w="4666268" h="4114800">
                <a:moveTo>
                  <a:pt x="0" y="0"/>
                </a:moveTo>
                <a:lnTo>
                  <a:pt x="4666268" y="0"/>
                </a:lnTo>
                <a:lnTo>
                  <a:pt x="466626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pic>
        <p:nvPicPr>
          <p:cNvPr id="8" name="Picture 8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>
          <a:xfrm>
            <a:off x="10176163" y="2884527"/>
            <a:ext cx="2131952" cy="1822819"/>
          </a:xfrm>
          <a:prstGeom prst="rect">
            <a:avLst/>
          </a:prstGeom>
        </p:spPr>
      </p:pic>
      <p:sp>
        <p:nvSpPr>
          <p:cNvPr id="9" name="Freeform 9"/>
          <p:cNvSpPr/>
          <p:nvPr/>
        </p:nvSpPr>
        <p:spPr>
          <a:xfrm>
            <a:off x="12974772" y="5926987"/>
            <a:ext cx="4666268" cy="4114800"/>
          </a:xfrm>
          <a:custGeom>
            <a:avLst/>
            <a:gdLst/>
            <a:ahLst/>
            <a:cxnLst/>
            <a:rect l="l" t="t" r="r" b="b"/>
            <a:pathLst>
              <a:path w="4666268" h="4114800">
                <a:moveTo>
                  <a:pt x="0" y="0"/>
                </a:moveTo>
                <a:lnTo>
                  <a:pt x="4666268" y="0"/>
                </a:lnTo>
                <a:lnTo>
                  <a:pt x="466626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>
          <a:xfrm>
            <a:off x="13685180" y="5539733"/>
            <a:ext cx="2131952" cy="1822819"/>
          </a:xfrm>
          <a:prstGeom prst="rect">
            <a:avLst/>
          </a:prstGeom>
        </p:spPr>
      </p:pic>
      <p:sp>
        <p:nvSpPr>
          <p:cNvPr id="11" name="Freeform 11"/>
          <p:cNvSpPr/>
          <p:nvPr/>
        </p:nvSpPr>
        <p:spPr>
          <a:xfrm>
            <a:off x="14751156" y="306011"/>
            <a:ext cx="2754273" cy="2754273"/>
          </a:xfrm>
          <a:custGeom>
            <a:avLst/>
            <a:gdLst/>
            <a:ahLst/>
            <a:cxnLst/>
            <a:rect l="l" t="t" r="r" b="b"/>
            <a:pathLst>
              <a:path w="2754273" h="2754273">
                <a:moveTo>
                  <a:pt x="0" y="0"/>
                </a:moveTo>
                <a:lnTo>
                  <a:pt x="2754273" y="0"/>
                </a:lnTo>
                <a:lnTo>
                  <a:pt x="2754273" y="2754273"/>
                </a:lnTo>
                <a:lnTo>
                  <a:pt x="0" y="2754273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4696793" y="250092"/>
            <a:ext cx="1522548" cy="2265324"/>
          </a:xfrm>
          <a:custGeom>
            <a:avLst/>
            <a:gdLst/>
            <a:ahLst/>
            <a:cxnLst/>
            <a:rect l="l" t="t" r="r" b="b"/>
            <a:pathLst>
              <a:path w="1522548" h="2265324">
                <a:moveTo>
                  <a:pt x="0" y="0"/>
                </a:moveTo>
                <a:lnTo>
                  <a:pt x="1522548" y="0"/>
                </a:lnTo>
                <a:lnTo>
                  <a:pt x="1522548" y="2265324"/>
                </a:lnTo>
                <a:lnTo>
                  <a:pt x="0" y="226532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rot="10723466">
            <a:off x="12853023" y="316613"/>
            <a:ext cx="1522548" cy="2265324"/>
          </a:xfrm>
          <a:custGeom>
            <a:avLst/>
            <a:gdLst/>
            <a:ahLst/>
            <a:cxnLst/>
            <a:rect l="l" t="t" r="r" b="b"/>
            <a:pathLst>
              <a:path w="1522548" h="2265324">
                <a:moveTo>
                  <a:pt x="0" y="0"/>
                </a:moveTo>
                <a:lnTo>
                  <a:pt x="1522548" y="0"/>
                </a:lnTo>
                <a:lnTo>
                  <a:pt x="1522548" y="2265324"/>
                </a:lnTo>
                <a:lnTo>
                  <a:pt x="0" y="226532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5737117" y="6515481"/>
            <a:ext cx="3797120" cy="3426901"/>
          </a:xfrm>
          <a:custGeom>
            <a:avLst/>
            <a:gdLst/>
            <a:ahLst/>
            <a:cxnLst/>
            <a:rect l="l" t="t" r="r" b="b"/>
            <a:pathLst>
              <a:path w="3797120" h="3426901">
                <a:moveTo>
                  <a:pt x="0" y="0"/>
                </a:moveTo>
                <a:lnTo>
                  <a:pt x="3797121" y="0"/>
                </a:lnTo>
                <a:lnTo>
                  <a:pt x="3797121" y="3426901"/>
                </a:lnTo>
                <a:lnTo>
                  <a:pt x="0" y="3426901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6727835" y="398328"/>
            <a:ext cx="5749603" cy="1203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800"/>
              </a:lnSpc>
            </a:pPr>
            <a:r>
              <a:rPr lang="en-US" sz="7000">
                <a:solidFill>
                  <a:srgbClr val="000000"/>
                </a:solidFill>
                <a:latin typeface="Blueberry Semi-Bold"/>
              </a:rPr>
              <a:t>DESEMPEÑOS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938473" y="1625997"/>
            <a:ext cx="2147404" cy="5951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95"/>
              </a:lnSpc>
            </a:pPr>
            <a:r>
              <a:rPr lang="en-US" sz="3567">
                <a:solidFill>
                  <a:srgbClr val="000000"/>
                </a:solidFill>
                <a:latin typeface="Blueberry"/>
              </a:rPr>
              <a:t>SUPERIOR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693631" y="2439216"/>
            <a:ext cx="3279006" cy="21695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02"/>
              </a:lnSpc>
            </a:pPr>
            <a:r>
              <a:rPr lang="en-US" sz="3072">
                <a:solidFill>
                  <a:srgbClr val="000000"/>
                </a:solidFill>
                <a:latin typeface="Montserrat Classic"/>
              </a:rPr>
              <a:t>Desempeño Superior </a:t>
            </a:r>
          </a:p>
          <a:p>
            <a:pPr algn="ctr">
              <a:lnSpc>
                <a:spcPts val="4302"/>
              </a:lnSpc>
            </a:pPr>
            <a:r>
              <a:rPr lang="en-US" sz="3072">
                <a:solidFill>
                  <a:srgbClr val="000000"/>
                </a:solidFill>
                <a:latin typeface="Montserrat Classic"/>
              </a:rPr>
              <a:t>(De 4,6 A 5,0)</a:t>
            </a:r>
          </a:p>
          <a:p>
            <a:pPr algn="ctr">
              <a:lnSpc>
                <a:spcPts val="4302"/>
              </a:lnSpc>
              <a:spcBef>
                <a:spcPct val="0"/>
              </a:spcBef>
            </a:pPr>
            <a:endParaRPr lang="en-US" sz="3072">
              <a:solidFill>
                <a:srgbClr val="000000"/>
              </a:solidFill>
              <a:latin typeface="Montserrat Classic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6219341" y="3006959"/>
            <a:ext cx="1185602" cy="5951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95"/>
              </a:lnSpc>
            </a:pPr>
            <a:r>
              <a:rPr lang="en-US" sz="3567">
                <a:solidFill>
                  <a:srgbClr val="000000"/>
                </a:solidFill>
                <a:latin typeface="Blueberry"/>
              </a:rPr>
              <a:t>ALTO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5203087" y="3913033"/>
            <a:ext cx="3279006" cy="16267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02"/>
              </a:lnSpc>
            </a:pPr>
            <a:r>
              <a:rPr lang="en-US" sz="3072">
                <a:solidFill>
                  <a:srgbClr val="000000"/>
                </a:solidFill>
                <a:latin typeface="Montserrat Classic"/>
              </a:rPr>
              <a:t>Desempeño Alto (de 4,0 A 4,5)</a:t>
            </a:r>
          </a:p>
          <a:p>
            <a:pPr algn="ctr">
              <a:lnSpc>
                <a:spcPts val="4302"/>
              </a:lnSpc>
              <a:spcBef>
                <a:spcPct val="0"/>
              </a:spcBef>
            </a:pPr>
            <a:endParaRPr lang="en-US" sz="3072">
              <a:solidFill>
                <a:srgbClr val="000000"/>
              </a:solidFill>
              <a:latin typeface="Montserrat Classic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10430805" y="4953045"/>
            <a:ext cx="1587996" cy="5951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95"/>
              </a:lnSpc>
            </a:pPr>
            <a:r>
              <a:rPr lang="en-US" sz="3567">
                <a:solidFill>
                  <a:srgbClr val="000000"/>
                </a:solidFill>
                <a:latin typeface="Blueberry"/>
              </a:rPr>
              <a:t>BÁSICO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9602637" y="5774832"/>
            <a:ext cx="3372136" cy="21695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02"/>
              </a:lnSpc>
            </a:pPr>
            <a:r>
              <a:rPr lang="en-US" sz="3072">
                <a:solidFill>
                  <a:srgbClr val="000000"/>
                </a:solidFill>
                <a:latin typeface="Montserrat Classic"/>
              </a:rPr>
              <a:t>Desempeño Básico </a:t>
            </a:r>
          </a:p>
          <a:p>
            <a:pPr algn="ctr">
              <a:lnSpc>
                <a:spcPts val="4302"/>
              </a:lnSpc>
            </a:pPr>
            <a:r>
              <a:rPr lang="en-US" sz="3072">
                <a:solidFill>
                  <a:srgbClr val="000000"/>
                </a:solidFill>
                <a:latin typeface="Montserrat Classic"/>
              </a:rPr>
              <a:t>(de 3,5 A 3,9)</a:t>
            </a:r>
          </a:p>
          <a:p>
            <a:pPr algn="ctr">
              <a:lnSpc>
                <a:spcPts val="4302"/>
              </a:lnSpc>
              <a:spcBef>
                <a:spcPct val="0"/>
              </a:spcBef>
            </a:pPr>
            <a:endParaRPr lang="en-US" sz="3072">
              <a:solidFill>
                <a:srgbClr val="000000"/>
              </a:solidFill>
              <a:latin typeface="Montserrat Classic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13501882" y="8321617"/>
            <a:ext cx="3579353" cy="16267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02"/>
              </a:lnSpc>
            </a:pPr>
            <a:r>
              <a:rPr lang="en-US" sz="3072">
                <a:solidFill>
                  <a:srgbClr val="000000"/>
                </a:solidFill>
                <a:latin typeface="Montserrat Classic"/>
              </a:rPr>
              <a:t>Desempeño Bajo (de 1,0 A 3,4)</a:t>
            </a:r>
          </a:p>
          <a:p>
            <a:pPr algn="ctr">
              <a:lnSpc>
                <a:spcPts val="4302"/>
              </a:lnSpc>
              <a:spcBef>
                <a:spcPct val="0"/>
              </a:spcBef>
            </a:pPr>
            <a:endParaRPr lang="en-US" sz="3072">
              <a:solidFill>
                <a:srgbClr val="000000"/>
              </a:solidFill>
              <a:latin typeface="Montserrat Classic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4666255" y="7307774"/>
            <a:ext cx="1177603" cy="5951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95"/>
              </a:lnSpc>
            </a:pPr>
            <a:r>
              <a:rPr lang="en-US" sz="3567">
                <a:solidFill>
                  <a:srgbClr val="000000"/>
                </a:solidFill>
                <a:latin typeface="Blueberry"/>
              </a:rPr>
              <a:t>BÁJO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4000"/>
            </a:blip>
            <a:stretch>
              <a:fillRect t="-9259" b="-9259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5363566" y="2181129"/>
            <a:ext cx="7560867" cy="207924"/>
          </a:xfrm>
          <a:custGeom>
            <a:avLst/>
            <a:gdLst/>
            <a:ahLst/>
            <a:cxnLst/>
            <a:rect l="l" t="t" r="r" b="b"/>
            <a:pathLst>
              <a:path w="7560867" h="207924">
                <a:moveTo>
                  <a:pt x="0" y="0"/>
                </a:moveTo>
                <a:lnTo>
                  <a:pt x="7560868" y="0"/>
                </a:lnTo>
                <a:lnTo>
                  <a:pt x="7560868" y="207924"/>
                </a:lnTo>
                <a:lnTo>
                  <a:pt x="0" y="20792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5400000">
            <a:off x="6056563" y="802981"/>
            <a:ext cx="6971237" cy="10562480"/>
          </a:xfrm>
          <a:custGeom>
            <a:avLst/>
            <a:gdLst/>
            <a:ahLst/>
            <a:cxnLst/>
            <a:rect l="l" t="t" r="r" b="b"/>
            <a:pathLst>
              <a:path w="6971237" h="10562480">
                <a:moveTo>
                  <a:pt x="0" y="0"/>
                </a:moveTo>
                <a:lnTo>
                  <a:pt x="6971237" y="0"/>
                </a:lnTo>
                <a:lnTo>
                  <a:pt x="6971237" y="10562480"/>
                </a:lnTo>
                <a:lnTo>
                  <a:pt x="0" y="1056248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15222506" y="1028700"/>
            <a:ext cx="2037697" cy="2037697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D00B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5363566" y="3169693"/>
            <a:ext cx="1499600" cy="1499600"/>
          </a:xfrm>
          <a:custGeom>
            <a:avLst/>
            <a:gdLst/>
            <a:ahLst/>
            <a:cxnLst/>
            <a:rect l="l" t="t" r="r" b="b"/>
            <a:pathLst>
              <a:path w="1499600" h="1499600">
                <a:moveTo>
                  <a:pt x="0" y="0"/>
                </a:moveTo>
                <a:lnTo>
                  <a:pt x="1499600" y="0"/>
                </a:lnTo>
                <a:lnTo>
                  <a:pt x="1499600" y="1499600"/>
                </a:lnTo>
                <a:lnTo>
                  <a:pt x="0" y="14996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5491555" y="1297749"/>
            <a:ext cx="1499600" cy="1499600"/>
          </a:xfrm>
          <a:custGeom>
            <a:avLst/>
            <a:gdLst/>
            <a:ahLst/>
            <a:cxnLst/>
            <a:rect l="l" t="t" r="r" b="b"/>
            <a:pathLst>
              <a:path w="1499600" h="1499600">
                <a:moveTo>
                  <a:pt x="0" y="0"/>
                </a:moveTo>
                <a:lnTo>
                  <a:pt x="1499600" y="0"/>
                </a:lnTo>
                <a:lnTo>
                  <a:pt x="1499600" y="1499600"/>
                </a:lnTo>
                <a:lnTo>
                  <a:pt x="0" y="14996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15221603" y="3545356"/>
            <a:ext cx="2037697" cy="2037697"/>
            <a:chOff x="0" y="0"/>
            <a:chExt cx="812800" cy="8128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13" name="Freeform 13"/>
          <p:cNvSpPr/>
          <p:nvPr/>
        </p:nvSpPr>
        <p:spPr>
          <a:xfrm>
            <a:off x="15490651" y="3814404"/>
            <a:ext cx="1499600" cy="1499600"/>
          </a:xfrm>
          <a:custGeom>
            <a:avLst/>
            <a:gdLst/>
            <a:ahLst/>
            <a:cxnLst/>
            <a:rect l="l" t="t" r="r" b="b"/>
            <a:pathLst>
              <a:path w="1499600" h="1499600">
                <a:moveTo>
                  <a:pt x="0" y="0"/>
                </a:moveTo>
                <a:lnTo>
                  <a:pt x="1499600" y="0"/>
                </a:lnTo>
                <a:lnTo>
                  <a:pt x="1499600" y="1499600"/>
                </a:lnTo>
                <a:lnTo>
                  <a:pt x="0" y="14996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grpSp>
        <p:nvGrpSpPr>
          <p:cNvPr id="14" name="Group 14"/>
          <p:cNvGrpSpPr/>
          <p:nvPr/>
        </p:nvGrpSpPr>
        <p:grpSpPr>
          <a:xfrm>
            <a:off x="8125151" y="5334421"/>
            <a:ext cx="2037697" cy="2037697"/>
            <a:chOff x="0" y="0"/>
            <a:chExt cx="812800" cy="8128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D00B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17" name="Freeform 17"/>
          <p:cNvSpPr/>
          <p:nvPr/>
        </p:nvSpPr>
        <p:spPr>
          <a:xfrm>
            <a:off x="8394200" y="5583053"/>
            <a:ext cx="1499600" cy="1499600"/>
          </a:xfrm>
          <a:custGeom>
            <a:avLst/>
            <a:gdLst/>
            <a:ahLst/>
            <a:cxnLst/>
            <a:rect l="l" t="t" r="r" b="b"/>
            <a:pathLst>
              <a:path w="1499600" h="1499600">
                <a:moveTo>
                  <a:pt x="0" y="0"/>
                </a:moveTo>
                <a:lnTo>
                  <a:pt x="1499600" y="0"/>
                </a:lnTo>
                <a:lnTo>
                  <a:pt x="1499600" y="1499600"/>
                </a:lnTo>
                <a:lnTo>
                  <a:pt x="0" y="14996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12287539" y="3066397"/>
            <a:ext cx="1599783" cy="1599783"/>
          </a:xfrm>
          <a:custGeom>
            <a:avLst/>
            <a:gdLst/>
            <a:ahLst/>
            <a:cxnLst/>
            <a:rect l="l" t="t" r="r" b="b"/>
            <a:pathLst>
              <a:path w="1599783" h="1599783">
                <a:moveTo>
                  <a:pt x="0" y="0"/>
                </a:moveTo>
                <a:lnTo>
                  <a:pt x="1599783" y="0"/>
                </a:lnTo>
                <a:lnTo>
                  <a:pt x="1599783" y="1599783"/>
                </a:lnTo>
                <a:lnTo>
                  <a:pt x="0" y="1599783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rot="3751926">
            <a:off x="857689" y="6626942"/>
            <a:ext cx="3197026" cy="903160"/>
          </a:xfrm>
          <a:custGeom>
            <a:avLst/>
            <a:gdLst/>
            <a:ahLst/>
            <a:cxnLst/>
            <a:rect l="l" t="t" r="r" b="b"/>
            <a:pathLst>
              <a:path w="3197026" h="903160">
                <a:moveTo>
                  <a:pt x="0" y="0"/>
                </a:moveTo>
                <a:lnTo>
                  <a:pt x="3197026" y="0"/>
                </a:lnTo>
                <a:lnTo>
                  <a:pt x="3197026" y="903160"/>
                </a:lnTo>
                <a:lnTo>
                  <a:pt x="0" y="903160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grpSp>
        <p:nvGrpSpPr>
          <p:cNvPr id="20" name="Group 20"/>
          <p:cNvGrpSpPr/>
          <p:nvPr/>
        </p:nvGrpSpPr>
        <p:grpSpPr>
          <a:xfrm>
            <a:off x="15222506" y="6084221"/>
            <a:ext cx="2037697" cy="2037697"/>
            <a:chOff x="0" y="0"/>
            <a:chExt cx="812800" cy="8128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22" name="TextBox 22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23" name="Freeform 23"/>
          <p:cNvSpPr/>
          <p:nvPr/>
        </p:nvSpPr>
        <p:spPr>
          <a:xfrm>
            <a:off x="15491555" y="6353270"/>
            <a:ext cx="1499600" cy="1499600"/>
          </a:xfrm>
          <a:custGeom>
            <a:avLst/>
            <a:gdLst/>
            <a:ahLst/>
            <a:cxnLst/>
            <a:rect l="l" t="t" r="r" b="b"/>
            <a:pathLst>
              <a:path w="1499600" h="1499600">
                <a:moveTo>
                  <a:pt x="0" y="0"/>
                </a:moveTo>
                <a:lnTo>
                  <a:pt x="1499600" y="0"/>
                </a:lnTo>
                <a:lnTo>
                  <a:pt x="1499600" y="1499600"/>
                </a:lnTo>
                <a:lnTo>
                  <a:pt x="0" y="14996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4" name="TextBox 24"/>
          <p:cNvSpPr txBox="1"/>
          <p:nvPr/>
        </p:nvSpPr>
        <p:spPr>
          <a:xfrm>
            <a:off x="4387426" y="4944023"/>
            <a:ext cx="3267172" cy="30831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26792" lvl="1" indent="-213396" algn="ctr">
              <a:lnSpc>
                <a:spcPts val="2767"/>
              </a:lnSpc>
              <a:buFont typeface="Arial"/>
              <a:buChar char="•"/>
            </a:pPr>
            <a:r>
              <a:rPr lang="en-US" sz="1976">
                <a:solidFill>
                  <a:srgbClr val="000000"/>
                </a:solidFill>
                <a:latin typeface="Montserrat Classic"/>
              </a:rPr>
              <a:t>Responsabilidad en evaluaciones, talleres, trabajos y tareas.</a:t>
            </a:r>
          </a:p>
          <a:p>
            <a:pPr marL="426792" lvl="1" indent="-213396" algn="ctr">
              <a:lnSpc>
                <a:spcPts val="2767"/>
              </a:lnSpc>
              <a:buFont typeface="Arial"/>
              <a:buChar char="•"/>
            </a:pPr>
            <a:r>
              <a:rPr lang="en-US" sz="1976">
                <a:solidFill>
                  <a:srgbClr val="000000"/>
                </a:solidFill>
                <a:latin typeface="Montserrat Classic"/>
              </a:rPr>
              <a:t>Atención.</a:t>
            </a:r>
          </a:p>
          <a:p>
            <a:pPr marL="426792" lvl="1" indent="-213396" algn="ctr">
              <a:lnSpc>
                <a:spcPts val="2767"/>
              </a:lnSpc>
              <a:buFont typeface="Arial"/>
              <a:buChar char="•"/>
            </a:pPr>
            <a:r>
              <a:rPr lang="en-US" sz="1976">
                <a:solidFill>
                  <a:srgbClr val="000000"/>
                </a:solidFill>
                <a:latin typeface="Montserrat Classic"/>
              </a:rPr>
              <a:t>Participación en clase.</a:t>
            </a:r>
          </a:p>
          <a:p>
            <a:pPr marL="426792" lvl="1" indent="-213396" algn="ctr">
              <a:lnSpc>
                <a:spcPts val="2767"/>
              </a:lnSpc>
              <a:buFont typeface="Arial"/>
              <a:buChar char="•"/>
            </a:pPr>
            <a:r>
              <a:rPr lang="en-US" sz="1976">
                <a:solidFill>
                  <a:srgbClr val="000000"/>
                </a:solidFill>
                <a:latin typeface="Montserrat Classic"/>
              </a:rPr>
              <a:t>Presentación personal adecuada</a:t>
            </a:r>
          </a:p>
          <a:p>
            <a:pPr marL="426792" lvl="1" indent="-213396" algn="ctr">
              <a:lnSpc>
                <a:spcPts val="2767"/>
              </a:lnSpc>
              <a:buFont typeface="Arial"/>
              <a:buChar char="•"/>
            </a:pPr>
            <a:r>
              <a:rPr lang="en-US" sz="1976">
                <a:solidFill>
                  <a:srgbClr val="000000"/>
                </a:solidFill>
                <a:latin typeface="Montserrat Classic"/>
              </a:rPr>
              <a:t>Adecuado vocabulario en clase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0968235" y="4652074"/>
            <a:ext cx="3447982" cy="36670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05203" lvl="1" indent="-202601" algn="ctr">
              <a:lnSpc>
                <a:spcPts val="2627"/>
              </a:lnSpc>
              <a:buFont typeface="Arial"/>
              <a:buChar char="•"/>
            </a:pPr>
            <a:r>
              <a:rPr lang="en-US" sz="1876">
                <a:solidFill>
                  <a:srgbClr val="000000"/>
                </a:solidFill>
                <a:latin typeface="Montserrat Classic"/>
              </a:rPr>
              <a:t>Comportamiento y actitud en los momentos pedagógicos.</a:t>
            </a:r>
          </a:p>
          <a:p>
            <a:pPr marL="405203" lvl="1" indent="-202601" algn="ctr">
              <a:lnSpc>
                <a:spcPts val="2627"/>
              </a:lnSpc>
              <a:buFont typeface="Arial"/>
              <a:buChar char="•"/>
            </a:pPr>
            <a:r>
              <a:rPr lang="en-US" sz="1876">
                <a:solidFill>
                  <a:srgbClr val="000000"/>
                </a:solidFill>
                <a:latin typeface="Montserrat Classic"/>
              </a:rPr>
              <a:t>Respeto mutuo.</a:t>
            </a:r>
          </a:p>
          <a:p>
            <a:pPr marL="405203" lvl="1" indent="-202601" algn="ctr">
              <a:lnSpc>
                <a:spcPts val="2627"/>
              </a:lnSpc>
              <a:buFont typeface="Arial"/>
              <a:buChar char="•"/>
            </a:pPr>
            <a:r>
              <a:rPr lang="en-US" sz="1876">
                <a:solidFill>
                  <a:srgbClr val="000000"/>
                </a:solidFill>
                <a:latin typeface="Montserrat Classic"/>
              </a:rPr>
              <a:t>Relaciones cordiales y asertivas con sus compañeros y maestros.</a:t>
            </a:r>
          </a:p>
          <a:p>
            <a:pPr marL="405203" lvl="1" indent="-202601" algn="ctr">
              <a:lnSpc>
                <a:spcPts val="2627"/>
              </a:lnSpc>
              <a:buFont typeface="Arial"/>
              <a:buChar char="•"/>
            </a:pPr>
            <a:r>
              <a:rPr lang="en-US" sz="1876">
                <a:solidFill>
                  <a:srgbClr val="000000"/>
                </a:solidFill>
                <a:latin typeface="Montserrat Classic"/>
              </a:rPr>
              <a:t> Sentido de pertenencia con el mobiliario y demás recursos físicos.</a:t>
            </a:r>
          </a:p>
          <a:p>
            <a:pPr marL="405203" lvl="1" indent="-202601" algn="ctr">
              <a:lnSpc>
                <a:spcPts val="2627"/>
              </a:lnSpc>
              <a:buFont typeface="Arial"/>
              <a:buChar char="•"/>
            </a:pPr>
            <a:r>
              <a:rPr lang="en-US" sz="1876">
                <a:solidFill>
                  <a:srgbClr val="000000"/>
                </a:solidFill>
                <a:latin typeface="Montserrat Classic"/>
              </a:rPr>
              <a:t>Uso adecuado del celular</a:t>
            </a:r>
          </a:p>
        </p:txBody>
      </p:sp>
      <p:sp>
        <p:nvSpPr>
          <p:cNvPr id="26" name="Freeform 26"/>
          <p:cNvSpPr/>
          <p:nvPr/>
        </p:nvSpPr>
        <p:spPr>
          <a:xfrm>
            <a:off x="7398922" y="2814589"/>
            <a:ext cx="3810011" cy="2209807"/>
          </a:xfrm>
          <a:custGeom>
            <a:avLst/>
            <a:gdLst/>
            <a:ahLst/>
            <a:cxnLst/>
            <a:rect l="l" t="t" r="r" b="b"/>
            <a:pathLst>
              <a:path w="3810011" h="2209807">
                <a:moveTo>
                  <a:pt x="0" y="0"/>
                </a:moveTo>
                <a:lnTo>
                  <a:pt x="3810012" y="0"/>
                </a:lnTo>
                <a:lnTo>
                  <a:pt x="3810012" y="2209807"/>
                </a:lnTo>
                <a:lnTo>
                  <a:pt x="0" y="2209807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>
            <a:off x="1101134" y="78627"/>
            <a:ext cx="2102502" cy="2102502"/>
          </a:xfrm>
          <a:custGeom>
            <a:avLst/>
            <a:gdLst/>
            <a:ahLst/>
            <a:cxnLst/>
            <a:rect l="l" t="t" r="r" b="b"/>
            <a:pathLst>
              <a:path w="2102502" h="2102502">
                <a:moveTo>
                  <a:pt x="0" y="0"/>
                </a:moveTo>
                <a:lnTo>
                  <a:pt x="2102502" y="0"/>
                </a:lnTo>
                <a:lnTo>
                  <a:pt x="2102502" y="2102502"/>
                </a:lnTo>
                <a:lnTo>
                  <a:pt x="0" y="2102502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>
            <a:off x="338127" y="7763170"/>
            <a:ext cx="2227365" cy="2190917"/>
          </a:xfrm>
          <a:custGeom>
            <a:avLst/>
            <a:gdLst/>
            <a:ahLst/>
            <a:cxnLst/>
            <a:rect l="l" t="t" r="r" b="b"/>
            <a:pathLst>
              <a:path w="2227365" h="2190917">
                <a:moveTo>
                  <a:pt x="0" y="0"/>
                </a:moveTo>
                <a:lnTo>
                  <a:pt x="2227365" y="0"/>
                </a:lnTo>
                <a:lnTo>
                  <a:pt x="2227365" y="2190917"/>
                </a:lnTo>
                <a:lnTo>
                  <a:pt x="0" y="2190917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9" name="TextBox 29"/>
          <p:cNvSpPr txBox="1"/>
          <p:nvPr/>
        </p:nvSpPr>
        <p:spPr>
          <a:xfrm>
            <a:off x="3999756" y="769793"/>
            <a:ext cx="10288488" cy="1203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800"/>
              </a:lnSpc>
            </a:pPr>
            <a:r>
              <a:rPr lang="en-US" sz="7000">
                <a:solidFill>
                  <a:srgbClr val="000000"/>
                </a:solidFill>
                <a:latin typeface="Blueberry"/>
              </a:rPr>
              <a:t>CLASES DE EVALUACIÓN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442011" y="3009247"/>
            <a:ext cx="3420749" cy="27886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747"/>
              </a:lnSpc>
            </a:pPr>
            <a:r>
              <a:rPr lang="en-US" sz="2676" spc="-131">
                <a:solidFill>
                  <a:srgbClr val="000000"/>
                </a:solidFill>
                <a:latin typeface="Montserrat Classic"/>
              </a:rPr>
              <a:t> Es la valoración que se hace a un sujeto para detectar deficiencias o avances a otro u otros.</a:t>
            </a:r>
          </a:p>
          <a:p>
            <a:pPr>
              <a:lnSpc>
                <a:spcPts val="3747"/>
              </a:lnSpc>
              <a:spcBef>
                <a:spcPct val="0"/>
              </a:spcBef>
            </a:pPr>
            <a:endParaRPr lang="en-US" sz="2676" spc="-131">
              <a:solidFill>
                <a:srgbClr val="000000"/>
              </a:solidFill>
              <a:latin typeface="Montserrat Classic"/>
            </a:endParaRPr>
          </a:p>
        </p:txBody>
      </p:sp>
      <p:sp>
        <p:nvSpPr>
          <p:cNvPr id="31" name="TextBox 31"/>
          <p:cNvSpPr txBox="1"/>
          <p:nvPr/>
        </p:nvSpPr>
        <p:spPr>
          <a:xfrm>
            <a:off x="338127" y="2218416"/>
            <a:ext cx="4686215" cy="4583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607"/>
              </a:lnSpc>
              <a:spcBef>
                <a:spcPct val="0"/>
              </a:spcBef>
            </a:pPr>
            <a:r>
              <a:rPr lang="en-US" sz="2576">
                <a:solidFill>
                  <a:srgbClr val="000000"/>
                </a:solidFill>
                <a:latin typeface="Montserrat Classic Bold"/>
              </a:rPr>
              <a:t>HETEROEVALUACION: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7654598" y="3738204"/>
            <a:ext cx="3298660" cy="540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07"/>
              </a:lnSpc>
              <a:spcBef>
                <a:spcPct val="0"/>
              </a:spcBef>
            </a:pPr>
            <a:r>
              <a:rPr lang="en-US" sz="3076">
                <a:solidFill>
                  <a:srgbClr val="000000"/>
                </a:solidFill>
                <a:latin typeface="Montserrat Classic"/>
              </a:rPr>
              <a:t>COEVALUACIÓN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6271933" y="8068219"/>
            <a:ext cx="4937001" cy="12310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60"/>
              </a:lnSpc>
              <a:spcBef>
                <a:spcPct val="0"/>
              </a:spcBef>
            </a:pPr>
            <a:r>
              <a:rPr lang="en-US" sz="1400">
                <a:solidFill>
                  <a:srgbClr val="000000"/>
                </a:solidFill>
                <a:latin typeface="Open Sans Extra Bold"/>
              </a:rPr>
              <a:t>Participación en Proyectos transversales.</a:t>
            </a:r>
          </a:p>
          <a:p>
            <a:pPr algn="ctr">
              <a:lnSpc>
                <a:spcPts val="1960"/>
              </a:lnSpc>
              <a:spcBef>
                <a:spcPct val="0"/>
              </a:spcBef>
            </a:pPr>
            <a:r>
              <a:rPr lang="en-US" sz="1400">
                <a:solidFill>
                  <a:srgbClr val="000000"/>
                </a:solidFill>
                <a:latin typeface="Open Sans Extra Bold"/>
                <a:sym typeface="Open Sans Extra Bold"/>
              </a:rPr>
              <a:t> Participación en Proyectos de investigación.</a:t>
            </a:r>
          </a:p>
          <a:p>
            <a:pPr algn="ctr">
              <a:lnSpc>
                <a:spcPts val="1960"/>
              </a:lnSpc>
              <a:spcBef>
                <a:spcPct val="0"/>
              </a:spcBef>
            </a:pPr>
            <a:r>
              <a:rPr lang="en-US" sz="1400">
                <a:solidFill>
                  <a:srgbClr val="000000"/>
                </a:solidFill>
                <a:latin typeface="Open Sans Extra Bold"/>
                <a:sym typeface="Open Sans Extra Bold"/>
              </a:rPr>
              <a:t> Evitar consumir alimentos dentro del aula de clases.</a:t>
            </a:r>
          </a:p>
          <a:p>
            <a:pPr algn="ctr">
              <a:lnSpc>
                <a:spcPts val="1960"/>
              </a:lnSpc>
              <a:spcBef>
                <a:spcPct val="0"/>
              </a:spcBef>
            </a:pPr>
            <a:r>
              <a:rPr lang="en-US" sz="1400">
                <a:solidFill>
                  <a:srgbClr val="000000"/>
                </a:solidFill>
                <a:latin typeface="Open Sans Extra Bold"/>
                <a:sym typeface="Open Sans Extra Bold"/>
              </a:rPr>
              <a:t> Puntualidad.</a:t>
            </a:r>
          </a:p>
          <a:p>
            <a:pPr algn="ctr">
              <a:lnSpc>
                <a:spcPts val="1960"/>
              </a:lnSpc>
              <a:spcBef>
                <a:spcPct val="0"/>
              </a:spcBef>
            </a:pPr>
            <a:r>
              <a:rPr lang="en-US" sz="1400">
                <a:solidFill>
                  <a:srgbClr val="000000"/>
                </a:solidFill>
                <a:latin typeface="Open Sans Extra Bold"/>
                <a:sym typeface="Open Sans Extra Bold"/>
              </a:rPr>
              <a:t> Participación en actos cívicos y culturales.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5363566" y="2181129"/>
            <a:ext cx="7560867" cy="207924"/>
          </a:xfrm>
          <a:custGeom>
            <a:avLst/>
            <a:gdLst/>
            <a:ahLst/>
            <a:cxnLst/>
            <a:rect l="l" t="t" r="r" b="b"/>
            <a:pathLst>
              <a:path w="7560867" h="207924">
                <a:moveTo>
                  <a:pt x="0" y="0"/>
                </a:moveTo>
                <a:lnTo>
                  <a:pt x="7560868" y="0"/>
                </a:lnTo>
                <a:lnTo>
                  <a:pt x="7560868" y="207924"/>
                </a:lnTo>
                <a:lnTo>
                  <a:pt x="0" y="2079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5400000">
            <a:off x="4086860" y="-414958"/>
            <a:ext cx="8578917" cy="12998358"/>
          </a:xfrm>
          <a:custGeom>
            <a:avLst/>
            <a:gdLst/>
            <a:ahLst/>
            <a:cxnLst/>
            <a:rect l="l" t="t" r="r" b="b"/>
            <a:pathLst>
              <a:path w="8578917" h="12998358">
                <a:moveTo>
                  <a:pt x="0" y="0"/>
                </a:moveTo>
                <a:lnTo>
                  <a:pt x="8578917" y="0"/>
                </a:lnTo>
                <a:lnTo>
                  <a:pt x="8578917" y="12998359"/>
                </a:lnTo>
                <a:lnTo>
                  <a:pt x="0" y="129983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15222506" y="1028700"/>
            <a:ext cx="2037697" cy="2037697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D00B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>
            <a:off x="2618245" y="2316597"/>
            <a:ext cx="1499600" cy="1499600"/>
          </a:xfrm>
          <a:custGeom>
            <a:avLst/>
            <a:gdLst/>
            <a:ahLst/>
            <a:cxnLst/>
            <a:rect l="l" t="t" r="r" b="b"/>
            <a:pathLst>
              <a:path w="1499600" h="1499600">
                <a:moveTo>
                  <a:pt x="0" y="0"/>
                </a:moveTo>
                <a:lnTo>
                  <a:pt x="1499600" y="0"/>
                </a:lnTo>
                <a:lnTo>
                  <a:pt x="1499600" y="1499600"/>
                </a:lnTo>
                <a:lnTo>
                  <a:pt x="0" y="14996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5491555" y="1297749"/>
            <a:ext cx="1499600" cy="1499600"/>
          </a:xfrm>
          <a:custGeom>
            <a:avLst/>
            <a:gdLst/>
            <a:ahLst/>
            <a:cxnLst/>
            <a:rect l="l" t="t" r="r" b="b"/>
            <a:pathLst>
              <a:path w="1499600" h="1499600">
                <a:moveTo>
                  <a:pt x="0" y="0"/>
                </a:moveTo>
                <a:lnTo>
                  <a:pt x="1499600" y="0"/>
                </a:lnTo>
                <a:lnTo>
                  <a:pt x="1499600" y="1499600"/>
                </a:lnTo>
                <a:lnTo>
                  <a:pt x="0" y="14996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grpSp>
        <p:nvGrpSpPr>
          <p:cNvPr id="9" name="Group 9"/>
          <p:cNvGrpSpPr/>
          <p:nvPr/>
        </p:nvGrpSpPr>
        <p:grpSpPr>
          <a:xfrm>
            <a:off x="15221603" y="3545356"/>
            <a:ext cx="2037697" cy="2037697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12" name="Freeform 12"/>
          <p:cNvSpPr/>
          <p:nvPr/>
        </p:nvSpPr>
        <p:spPr>
          <a:xfrm>
            <a:off x="15490651" y="3814404"/>
            <a:ext cx="1499600" cy="1499600"/>
          </a:xfrm>
          <a:custGeom>
            <a:avLst/>
            <a:gdLst/>
            <a:ahLst/>
            <a:cxnLst/>
            <a:rect l="l" t="t" r="r" b="b"/>
            <a:pathLst>
              <a:path w="1499600" h="1499600">
                <a:moveTo>
                  <a:pt x="0" y="0"/>
                </a:moveTo>
                <a:lnTo>
                  <a:pt x="1499600" y="0"/>
                </a:lnTo>
                <a:lnTo>
                  <a:pt x="1499600" y="1499600"/>
                </a:lnTo>
                <a:lnTo>
                  <a:pt x="0" y="14996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rot="3751926">
            <a:off x="-859364" y="5185247"/>
            <a:ext cx="3197026" cy="903160"/>
          </a:xfrm>
          <a:custGeom>
            <a:avLst/>
            <a:gdLst/>
            <a:ahLst/>
            <a:cxnLst/>
            <a:rect l="l" t="t" r="r" b="b"/>
            <a:pathLst>
              <a:path w="3197026" h="903160">
                <a:moveTo>
                  <a:pt x="0" y="0"/>
                </a:moveTo>
                <a:lnTo>
                  <a:pt x="3197027" y="0"/>
                </a:lnTo>
                <a:lnTo>
                  <a:pt x="3197027" y="903160"/>
                </a:lnTo>
                <a:lnTo>
                  <a:pt x="0" y="90316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grpSp>
        <p:nvGrpSpPr>
          <p:cNvPr id="14" name="Group 14"/>
          <p:cNvGrpSpPr/>
          <p:nvPr/>
        </p:nvGrpSpPr>
        <p:grpSpPr>
          <a:xfrm>
            <a:off x="15222506" y="6084221"/>
            <a:ext cx="2037697" cy="2037697"/>
            <a:chOff x="0" y="0"/>
            <a:chExt cx="812800" cy="8128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6" name="TextBox 16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17" name="Freeform 17"/>
          <p:cNvSpPr/>
          <p:nvPr/>
        </p:nvSpPr>
        <p:spPr>
          <a:xfrm>
            <a:off x="15491555" y="6353270"/>
            <a:ext cx="1499600" cy="1499600"/>
          </a:xfrm>
          <a:custGeom>
            <a:avLst/>
            <a:gdLst/>
            <a:ahLst/>
            <a:cxnLst/>
            <a:rect l="l" t="t" r="r" b="b"/>
            <a:pathLst>
              <a:path w="1499600" h="1499600">
                <a:moveTo>
                  <a:pt x="0" y="0"/>
                </a:moveTo>
                <a:lnTo>
                  <a:pt x="1499600" y="0"/>
                </a:lnTo>
                <a:lnTo>
                  <a:pt x="1499600" y="1499600"/>
                </a:lnTo>
                <a:lnTo>
                  <a:pt x="0" y="14996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6014326" y="1692445"/>
            <a:ext cx="3810011" cy="2209807"/>
          </a:xfrm>
          <a:custGeom>
            <a:avLst/>
            <a:gdLst/>
            <a:ahLst/>
            <a:cxnLst/>
            <a:rect l="l" t="t" r="r" b="b"/>
            <a:pathLst>
              <a:path w="3810011" h="2209807">
                <a:moveTo>
                  <a:pt x="0" y="0"/>
                </a:moveTo>
                <a:lnTo>
                  <a:pt x="3810011" y="0"/>
                </a:lnTo>
                <a:lnTo>
                  <a:pt x="3810011" y="2209807"/>
                </a:lnTo>
                <a:lnTo>
                  <a:pt x="0" y="2209807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3148268" y="3964681"/>
            <a:ext cx="10105667" cy="6276777"/>
          </a:xfrm>
          <a:custGeom>
            <a:avLst/>
            <a:gdLst/>
            <a:ahLst/>
            <a:cxnLst/>
            <a:rect l="l" t="t" r="r" b="b"/>
            <a:pathLst>
              <a:path w="10105667" h="6276777">
                <a:moveTo>
                  <a:pt x="0" y="0"/>
                </a:moveTo>
                <a:lnTo>
                  <a:pt x="10105667" y="0"/>
                </a:lnTo>
                <a:lnTo>
                  <a:pt x="10105667" y="6276777"/>
                </a:lnTo>
                <a:lnTo>
                  <a:pt x="0" y="6276777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r="-732"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219726" y="116305"/>
            <a:ext cx="2272748" cy="2272748"/>
          </a:xfrm>
          <a:custGeom>
            <a:avLst/>
            <a:gdLst/>
            <a:ahLst/>
            <a:cxnLst/>
            <a:rect l="l" t="t" r="r" b="b"/>
            <a:pathLst>
              <a:path w="2272748" h="2272748">
                <a:moveTo>
                  <a:pt x="0" y="0"/>
                </a:moveTo>
                <a:lnTo>
                  <a:pt x="2272748" y="0"/>
                </a:lnTo>
                <a:lnTo>
                  <a:pt x="2272748" y="2272748"/>
                </a:lnTo>
                <a:lnTo>
                  <a:pt x="0" y="2272748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</p:sp>
      <p:sp>
        <p:nvSpPr>
          <p:cNvPr id="21" name="TextBox 21"/>
          <p:cNvSpPr txBox="1"/>
          <p:nvPr/>
        </p:nvSpPr>
        <p:spPr>
          <a:xfrm>
            <a:off x="3862760" y="301529"/>
            <a:ext cx="10288488" cy="1203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800"/>
              </a:lnSpc>
            </a:pPr>
            <a:r>
              <a:rPr lang="en-US" sz="7000">
                <a:solidFill>
                  <a:srgbClr val="000000"/>
                </a:solidFill>
                <a:latin typeface="Blueberry"/>
              </a:rPr>
              <a:t>CLASES DE EVALUACIÓN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6270001" y="2608084"/>
            <a:ext cx="3298660" cy="4583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07"/>
              </a:lnSpc>
              <a:spcBef>
                <a:spcPct val="0"/>
              </a:spcBef>
            </a:pPr>
            <a:r>
              <a:rPr lang="en-US" sz="2576">
                <a:solidFill>
                  <a:srgbClr val="000000"/>
                </a:solidFill>
                <a:latin typeface="Montserrat Classic"/>
              </a:rPr>
              <a:t>AUTOEVALUACIÓN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4000"/>
            </a:blip>
            <a:stretch>
              <a:fillRect t="-9259" b="-9259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7847853" y="5143500"/>
            <a:ext cx="3100268" cy="1798155"/>
          </a:xfrm>
          <a:custGeom>
            <a:avLst/>
            <a:gdLst/>
            <a:ahLst/>
            <a:cxnLst/>
            <a:rect l="l" t="t" r="r" b="b"/>
            <a:pathLst>
              <a:path w="3100268" h="1798155">
                <a:moveTo>
                  <a:pt x="0" y="0"/>
                </a:moveTo>
                <a:lnTo>
                  <a:pt x="3100268" y="0"/>
                </a:lnTo>
                <a:lnTo>
                  <a:pt x="3100268" y="1798155"/>
                </a:lnTo>
                <a:lnTo>
                  <a:pt x="0" y="179815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5400000">
            <a:off x="4804474" y="5933435"/>
            <a:ext cx="4432490" cy="1216117"/>
          </a:xfrm>
          <a:custGeom>
            <a:avLst/>
            <a:gdLst/>
            <a:ahLst/>
            <a:cxnLst/>
            <a:rect l="l" t="t" r="r" b="b"/>
            <a:pathLst>
              <a:path w="4432490" h="1216117">
                <a:moveTo>
                  <a:pt x="0" y="0"/>
                </a:moveTo>
                <a:lnTo>
                  <a:pt x="4432490" y="0"/>
                </a:lnTo>
                <a:lnTo>
                  <a:pt x="4432490" y="1216117"/>
                </a:lnTo>
                <a:lnTo>
                  <a:pt x="0" y="121611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601910" y="2835549"/>
            <a:ext cx="4589784" cy="1885984"/>
          </a:xfrm>
          <a:custGeom>
            <a:avLst/>
            <a:gdLst/>
            <a:ahLst/>
            <a:cxnLst/>
            <a:rect l="l" t="t" r="r" b="b"/>
            <a:pathLst>
              <a:path w="4589784" h="1885984">
                <a:moveTo>
                  <a:pt x="0" y="0"/>
                </a:moveTo>
                <a:lnTo>
                  <a:pt x="4589784" y="0"/>
                </a:lnTo>
                <a:lnTo>
                  <a:pt x="4589784" y="1885984"/>
                </a:lnTo>
                <a:lnTo>
                  <a:pt x="0" y="188598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48082" y="5445838"/>
            <a:ext cx="4589784" cy="1885984"/>
          </a:xfrm>
          <a:custGeom>
            <a:avLst/>
            <a:gdLst/>
            <a:ahLst/>
            <a:cxnLst/>
            <a:rect l="l" t="t" r="r" b="b"/>
            <a:pathLst>
              <a:path w="4589784" h="1885984">
                <a:moveTo>
                  <a:pt x="0" y="0"/>
                </a:moveTo>
                <a:lnTo>
                  <a:pt x="4589784" y="0"/>
                </a:lnTo>
                <a:lnTo>
                  <a:pt x="4589784" y="1885984"/>
                </a:lnTo>
                <a:lnTo>
                  <a:pt x="0" y="188598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965577" y="8056127"/>
            <a:ext cx="4589784" cy="1885984"/>
          </a:xfrm>
          <a:custGeom>
            <a:avLst/>
            <a:gdLst/>
            <a:ahLst/>
            <a:cxnLst/>
            <a:rect l="l" t="t" r="r" b="b"/>
            <a:pathLst>
              <a:path w="4589784" h="1885984">
                <a:moveTo>
                  <a:pt x="0" y="0"/>
                </a:moveTo>
                <a:lnTo>
                  <a:pt x="4589784" y="0"/>
                </a:lnTo>
                <a:lnTo>
                  <a:pt x="4589784" y="1885985"/>
                </a:lnTo>
                <a:lnTo>
                  <a:pt x="0" y="188598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2050134" y="4193707"/>
            <a:ext cx="4589784" cy="1885984"/>
          </a:xfrm>
          <a:custGeom>
            <a:avLst/>
            <a:gdLst/>
            <a:ahLst/>
            <a:cxnLst/>
            <a:rect l="l" t="t" r="r" b="b"/>
            <a:pathLst>
              <a:path w="4589784" h="1885984">
                <a:moveTo>
                  <a:pt x="0" y="0"/>
                </a:moveTo>
                <a:lnTo>
                  <a:pt x="4589784" y="0"/>
                </a:lnTo>
                <a:lnTo>
                  <a:pt x="4589784" y="1885984"/>
                </a:lnTo>
                <a:lnTo>
                  <a:pt x="0" y="188598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2096306" y="6826134"/>
            <a:ext cx="4589784" cy="1885984"/>
          </a:xfrm>
          <a:custGeom>
            <a:avLst/>
            <a:gdLst/>
            <a:ahLst/>
            <a:cxnLst/>
            <a:rect l="l" t="t" r="r" b="b"/>
            <a:pathLst>
              <a:path w="4589784" h="1885984">
                <a:moveTo>
                  <a:pt x="0" y="0"/>
                </a:moveTo>
                <a:lnTo>
                  <a:pt x="4589784" y="0"/>
                </a:lnTo>
                <a:lnTo>
                  <a:pt x="4589784" y="1885984"/>
                </a:lnTo>
                <a:lnTo>
                  <a:pt x="0" y="188598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63784">
            <a:off x="6297640" y="2933679"/>
            <a:ext cx="6927273" cy="190500"/>
          </a:xfrm>
          <a:custGeom>
            <a:avLst/>
            <a:gdLst/>
            <a:ahLst/>
            <a:cxnLst/>
            <a:rect l="l" t="t" r="r" b="b"/>
            <a:pathLst>
              <a:path w="6927273" h="190500">
                <a:moveTo>
                  <a:pt x="0" y="0"/>
                </a:moveTo>
                <a:lnTo>
                  <a:pt x="6927273" y="0"/>
                </a:lnTo>
                <a:lnTo>
                  <a:pt x="6927273" y="190500"/>
                </a:lnTo>
                <a:lnTo>
                  <a:pt x="0" y="1905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5400000">
            <a:off x="9506719" y="6099136"/>
            <a:ext cx="3867459" cy="1061093"/>
          </a:xfrm>
          <a:custGeom>
            <a:avLst/>
            <a:gdLst/>
            <a:ahLst/>
            <a:cxnLst/>
            <a:rect l="l" t="t" r="r" b="b"/>
            <a:pathLst>
              <a:path w="3867459" h="1061093">
                <a:moveTo>
                  <a:pt x="0" y="0"/>
                </a:moveTo>
                <a:lnTo>
                  <a:pt x="3867459" y="0"/>
                </a:lnTo>
                <a:lnTo>
                  <a:pt x="3867459" y="1061093"/>
                </a:lnTo>
                <a:lnTo>
                  <a:pt x="0" y="106109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5162717">
            <a:off x="314457" y="2949867"/>
            <a:ext cx="1428487" cy="833717"/>
          </a:xfrm>
          <a:custGeom>
            <a:avLst/>
            <a:gdLst/>
            <a:ahLst/>
            <a:cxnLst/>
            <a:rect l="l" t="t" r="r" b="b"/>
            <a:pathLst>
              <a:path w="1428487" h="833717">
                <a:moveTo>
                  <a:pt x="0" y="0"/>
                </a:moveTo>
                <a:lnTo>
                  <a:pt x="1428486" y="0"/>
                </a:lnTo>
                <a:lnTo>
                  <a:pt x="1428486" y="833717"/>
                </a:lnTo>
                <a:lnTo>
                  <a:pt x="0" y="83371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0" y="4683433"/>
            <a:ext cx="5228904" cy="8149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67"/>
              </a:lnSpc>
              <a:spcBef>
                <a:spcPct val="0"/>
              </a:spcBef>
            </a:pPr>
            <a:r>
              <a:rPr lang="en-US" sz="2405">
                <a:solidFill>
                  <a:srgbClr val="000000"/>
                </a:solidFill>
                <a:latin typeface="Open Sans Extra Bold"/>
              </a:rPr>
              <a:t>Evaluaciones escritas, orales, exposiciones</a:t>
            </a:r>
          </a:p>
        </p:txBody>
      </p:sp>
      <p:sp>
        <p:nvSpPr>
          <p:cNvPr id="14" name="Freeform 14"/>
          <p:cNvSpPr/>
          <p:nvPr/>
        </p:nvSpPr>
        <p:spPr>
          <a:xfrm rot="5162717">
            <a:off x="468713" y="5554923"/>
            <a:ext cx="1428487" cy="833717"/>
          </a:xfrm>
          <a:custGeom>
            <a:avLst/>
            <a:gdLst/>
            <a:ahLst/>
            <a:cxnLst/>
            <a:rect l="l" t="t" r="r" b="b"/>
            <a:pathLst>
              <a:path w="1428487" h="833717">
                <a:moveTo>
                  <a:pt x="0" y="0"/>
                </a:moveTo>
                <a:lnTo>
                  <a:pt x="1428486" y="0"/>
                </a:lnTo>
                <a:lnTo>
                  <a:pt x="1428486" y="833717"/>
                </a:lnTo>
                <a:lnTo>
                  <a:pt x="0" y="83371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rot="5162717">
            <a:off x="468713" y="8518907"/>
            <a:ext cx="1428487" cy="833717"/>
          </a:xfrm>
          <a:custGeom>
            <a:avLst/>
            <a:gdLst/>
            <a:ahLst/>
            <a:cxnLst/>
            <a:rect l="l" t="t" r="r" b="b"/>
            <a:pathLst>
              <a:path w="1428487" h="833717">
                <a:moveTo>
                  <a:pt x="0" y="0"/>
                </a:moveTo>
                <a:lnTo>
                  <a:pt x="1428486" y="0"/>
                </a:lnTo>
                <a:lnTo>
                  <a:pt x="1428486" y="833717"/>
                </a:lnTo>
                <a:lnTo>
                  <a:pt x="0" y="83371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4917067" y="363109"/>
            <a:ext cx="2754273" cy="2754273"/>
          </a:xfrm>
          <a:custGeom>
            <a:avLst/>
            <a:gdLst/>
            <a:ahLst/>
            <a:cxnLst/>
            <a:rect l="l" t="t" r="r" b="b"/>
            <a:pathLst>
              <a:path w="2754273" h="2754273">
                <a:moveTo>
                  <a:pt x="0" y="0"/>
                </a:moveTo>
                <a:lnTo>
                  <a:pt x="2754273" y="0"/>
                </a:lnTo>
                <a:lnTo>
                  <a:pt x="2754273" y="2754273"/>
                </a:lnTo>
                <a:lnTo>
                  <a:pt x="0" y="2754273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7530897" y="7113871"/>
            <a:ext cx="3734179" cy="2899081"/>
          </a:xfrm>
          <a:custGeom>
            <a:avLst/>
            <a:gdLst/>
            <a:ahLst/>
            <a:cxnLst/>
            <a:rect l="l" t="t" r="r" b="b"/>
            <a:pathLst>
              <a:path w="3734179" h="2899081">
                <a:moveTo>
                  <a:pt x="0" y="0"/>
                </a:moveTo>
                <a:lnTo>
                  <a:pt x="3734179" y="0"/>
                </a:lnTo>
                <a:lnTo>
                  <a:pt x="3734179" y="2899081"/>
                </a:lnTo>
                <a:lnTo>
                  <a:pt x="0" y="2899081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8" name="TextBox 18"/>
          <p:cNvSpPr txBox="1"/>
          <p:nvPr/>
        </p:nvSpPr>
        <p:spPr>
          <a:xfrm>
            <a:off x="5745022" y="71183"/>
            <a:ext cx="8429095" cy="27643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135"/>
              </a:lnSpc>
            </a:pPr>
            <a:r>
              <a:rPr lang="en-US" sz="7953">
                <a:solidFill>
                  <a:srgbClr val="000000"/>
                </a:solidFill>
                <a:latin typeface="Blueberry"/>
              </a:rPr>
              <a:t>MECANISMOS </a:t>
            </a:r>
          </a:p>
          <a:p>
            <a:pPr algn="ctr">
              <a:lnSpc>
                <a:spcPts val="11135"/>
              </a:lnSpc>
            </a:pPr>
            <a:r>
              <a:rPr lang="en-US" sz="7953">
                <a:solidFill>
                  <a:srgbClr val="000000"/>
                </a:solidFill>
                <a:latin typeface="Blueberry"/>
              </a:rPr>
              <a:t>DE SEGUIMIENTO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2240174" y="3019404"/>
            <a:ext cx="3483285" cy="8088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8"/>
              </a:lnSpc>
            </a:pPr>
            <a:r>
              <a:rPr lang="en-US" sz="2578">
                <a:solidFill>
                  <a:srgbClr val="000000"/>
                </a:solidFill>
                <a:latin typeface="Blueberry"/>
              </a:rPr>
              <a:t>ACTIVIDADES ESCOLARES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965577" y="3936830"/>
            <a:ext cx="3997888" cy="5153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43"/>
              </a:lnSpc>
              <a:spcBef>
                <a:spcPct val="0"/>
              </a:spcBef>
            </a:pPr>
            <a:r>
              <a:rPr lang="en-US" sz="2959">
                <a:solidFill>
                  <a:srgbClr val="000000"/>
                </a:solidFill>
                <a:latin typeface="Blueberry"/>
              </a:rPr>
              <a:t>20%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8027980" y="5824943"/>
            <a:ext cx="2567597" cy="4653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50"/>
              </a:lnSpc>
            </a:pPr>
            <a:r>
              <a:rPr lang="en-US" sz="2679">
                <a:solidFill>
                  <a:srgbClr val="000000"/>
                </a:solidFill>
                <a:latin typeface="Montserrat Classic"/>
              </a:rPr>
              <a:t>MECANISMOS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2348417" y="5850765"/>
            <a:ext cx="3189114" cy="4392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09"/>
              </a:lnSpc>
            </a:pPr>
            <a:r>
              <a:rPr lang="en-US" sz="2578">
                <a:solidFill>
                  <a:srgbClr val="000000"/>
                </a:solidFill>
                <a:latin typeface="Blueberry"/>
              </a:rPr>
              <a:t>PROCESUAL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944030" y="6426284"/>
            <a:ext cx="3997888" cy="5153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43"/>
              </a:lnSpc>
              <a:spcBef>
                <a:spcPct val="0"/>
              </a:spcBef>
            </a:pPr>
            <a:r>
              <a:rPr lang="en-US" sz="2959">
                <a:solidFill>
                  <a:srgbClr val="000000"/>
                </a:solidFill>
                <a:latin typeface="Blueberry"/>
              </a:rPr>
              <a:t>45%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2860648" y="8319990"/>
            <a:ext cx="2664205" cy="4392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09"/>
              </a:lnSpc>
            </a:pPr>
            <a:r>
              <a:rPr lang="en-US" sz="2578">
                <a:solidFill>
                  <a:srgbClr val="000000"/>
                </a:solidFill>
                <a:latin typeface="Blueberry"/>
              </a:rPr>
              <a:t>PRUEBA SABER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2193806" y="8873508"/>
            <a:ext cx="3997888" cy="5222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83"/>
              </a:lnSpc>
              <a:spcBef>
                <a:spcPct val="0"/>
              </a:spcBef>
            </a:pPr>
            <a:r>
              <a:rPr lang="en-US" sz="3059">
                <a:solidFill>
                  <a:srgbClr val="000000"/>
                </a:solidFill>
                <a:latin typeface="Blueberry"/>
              </a:rPr>
              <a:t>20%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12750469" y="4590396"/>
            <a:ext cx="3189114" cy="4454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09"/>
              </a:lnSpc>
            </a:pPr>
            <a:r>
              <a:rPr lang="en-US" sz="2578">
                <a:solidFill>
                  <a:srgbClr val="000000"/>
                </a:solidFill>
                <a:latin typeface="Montserrat Classic"/>
              </a:rPr>
              <a:t>COEVALUACION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12175173" y="5156344"/>
            <a:ext cx="3997888" cy="5153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43"/>
              </a:lnSpc>
              <a:spcBef>
                <a:spcPct val="0"/>
              </a:spcBef>
            </a:pPr>
            <a:r>
              <a:rPr lang="en-US" sz="2959">
                <a:solidFill>
                  <a:srgbClr val="000000"/>
                </a:solidFill>
                <a:latin typeface="Blueberry"/>
              </a:rPr>
              <a:t>5%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12750469" y="7094396"/>
            <a:ext cx="3438891" cy="4454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09"/>
              </a:lnSpc>
            </a:pPr>
            <a:r>
              <a:rPr lang="en-US" sz="2578">
                <a:solidFill>
                  <a:srgbClr val="000000"/>
                </a:solidFill>
                <a:latin typeface="Montserrat Classic"/>
              </a:rPr>
              <a:t>AUTOEVALUACION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12392254" y="7601140"/>
            <a:ext cx="3997888" cy="5153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43"/>
              </a:lnSpc>
              <a:spcBef>
                <a:spcPct val="0"/>
              </a:spcBef>
            </a:pPr>
            <a:r>
              <a:rPr lang="en-US" sz="2959">
                <a:solidFill>
                  <a:srgbClr val="000000"/>
                </a:solidFill>
                <a:latin typeface="Blueberry"/>
              </a:rPr>
              <a:t>10%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0" y="1810526"/>
            <a:ext cx="4480349" cy="8149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67"/>
              </a:lnSpc>
              <a:spcBef>
                <a:spcPct val="0"/>
              </a:spcBef>
            </a:pPr>
            <a:r>
              <a:rPr lang="en-US" sz="2405">
                <a:solidFill>
                  <a:srgbClr val="000000"/>
                </a:solidFill>
                <a:latin typeface="Open Sans Extra Bold"/>
              </a:rPr>
              <a:t>Actividades desarrolladas en clase y en casa. 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0" y="7293722"/>
            <a:ext cx="5228904" cy="8149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67"/>
              </a:lnSpc>
              <a:spcBef>
                <a:spcPct val="0"/>
              </a:spcBef>
            </a:pPr>
            <a:r>
              <a:rPr lang="en-US" sz="2405">
                <a:solidFill>
                  <a:srgbClr val="000000"/>
                </a:solidFill>
                <a:latin typeface="Open Sans Extra Bold"/>
              </a:rPr>
              <a:t>Evaluación preguntas abiertas y de selección múltiple.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4000"/>
            </a:blip>
            <a:stretch>
              <a:fillRect t="-9259" b="-9259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5103106" y="2894925"/>
            <a:ext cx="7560867" cy="207924"/>
          </a:xfrm>
          <a:custGeom>
            <a:avLst/>
            <a:gdLst/>
            <a:ahLst/>
            <a:cxnLst/>
            <a:rect l="l" t="t" r="r" b="b"/>
            <a:pathLst>
              <a:path w="7560867" h="207924">
                <a:moveTo>
                  <a:pt x="0" y="0"/>
                </a:moveTo>
                <a:lnTo>
                  <a:pt x="7560867" y="0"/>
                </a:lnTo>
                <a:lnTo>
                  <a:pt x="7560867" y="207924"/>
                </a:lnTo>
                <a:lnTo>
                  <a:pt x="0" y="20792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5359411" y="248107"/>
            <a:ext cx="7256670" cy="22885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295"/>
              </a:lnSpc>
            </a:pPr>
            <a:r>
              <a:rPr lang="en-US" sz="6639">
                <a:solidFill>
                  <a:srgbClr val="000000"/>
                </a:solidFill>
                <a:latin typeface="Blueberry"/>
              </a:rPr>
              <a:t>PLANES DE MEJORAMIENTO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294405" y="4932839"/>
            <a:ext cx="4625238" cy="3290718"/>
            <a:chOff x="0" y="0"/>
            <a:chExt cx="1247378" cy="88747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247378" cy="887472"/>
            </a:xfrm>
            <a:custGeom>
              <a:avLst/>
              <a:gdLst/>
              <a:ahLst/>
              <a:cxnLst/>
              <a:rect l="l" t="t" r="r" b="b"/>
              <a:pathLst>
                <a:path w="1247378" h="887472">
                  <a:moveTo>
                    <a:pt x="60258" y="0"/>
                  </a:moveTo>
                  <a:lnTo>
                    <a:pt x="1187119" y="0"/>
                  </a:lnTo>
                  <a:cubicBezTo>
                    <a:pt x="1220399" y="0"/>
                    <a:pt x="1247378" y="26979"/>
                    <a:pt x="1247378" y="60258"/>
                  </a:cubicBezTo>
                  <a:lnTo>
                    <a:pt x="1247378" y="827213"/>
                  </a:lnTo>
                  <a:cubicBezTo>
                    <a:pt x="1247378" y="843195"/>
                    <a:pt x="1241029" y="858522"/>
                    <a:pt x="1229728" y="869822"/>
                  </a:cubicBezTo>
                  <a:cubicBezTo>
                    <a:pt x="1218428" y="881123"/>
                    <a:pt x="1203101" y="887472"/>
                    <a:pt x="1187119" y="887472"/>
                  </a:cubicBezTo>
                  <a:lnTo>
                    <a:pt x="60258" y="887472"/>
                  </a:lnTo>
                  <a:cubicBezTo>
                    <a:pt x="44277" y="887472"/>
                    <a:pt x="28950" y="881123"/>
                    <a:pt x="17649" y="869822"/>
                  </a:cubicBezTo>
                  <a:cubicBezTo>
                    <a:pt x="6349" y="858522"/>
                    <a:pt x="0" y="843195"/>
                    <a:pt x="0" y="827213"/>
                  </a:cubicBezTo>
                  <a:lnTo>
                    <a:pt x="0" y="60258"/>
                  </a:lnTo>
                  <a:cubicBezTo>
                    <a:pt x="0" y="44277"/>
                    <a:pt x="6349" y="28950"/>
                    <a:pt x="17649" y="17649"/>
                  </a:cubicBezTo>
                  <a:cubicBezTo>
                    <a:pt x="28950" y="6349"/>
                    <a:pt x="44277" y="0"/>
                    <a:pt x="60258" y="0"/>
                  </a:cubicBezTo>
                  <a:close/>
                </a:path>
              </a:pathLst>
            </a:custGeom>
            <a:solidFill>
              <a:srgbClr val="FFD00B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28575"/>
              <a:ext cx="1247378" cy="91604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380395" y="3942706"/>
            <a:ext cx="4111877" cy="686651"/>
            <a:chOff x="0" y="0"/>
            <a:chExt cx="1108929" cy="18518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108930" cy="185182"/>
            </a:xfrm>
            <a:custGeom>
              <a:avLst/>
              <a:gdLst/>
              <a:ahLst/>
              <a:cxnLst/>
              <a:rect l="l" t="t" r="r" b="b"/>
              <a:pathLst>
                <a:path w="1108930" h="185182">
                  <a:moveTo>
                    <a:pt x="67781" y="0"/>
                  </a:moveTo>
                  <a:lnTo>
                    <a:pt x="1041148" y="0"/>
                  </a:lnTo>
                  <a:cubicBezTo>
                    <a:pt x="1059125" y="0"/>
                    <a:pt x="1076365" y="7141"/>
                    <a:pt x="1089077" y="19853"/>
                  </a:cubicBezTo>
                  <a:cubicBezTo>
                    <a:pt x="1101788" y="32564"/>
                    <a:pt x="1108930" y="49805"/>
                    <a:pt x="1108930" y="67781"/>
                  </a:cubicBezTo>
                  <a:lnTo>
                    <a:pt x="1108930" y="117401"/>
                  </a:lnTo>
                  <a:cubicBezTo>
                    <a:pt x="1108930" y="135378"/>
                    <a:pt x="1101788" y="152618"/>
                    <a:pt x="1089077" y="165330"/>
                  </a:cubicBezTo>
                  <a:cubicBezTo>
                    <a:pt x="1076365" y="178041"/>
                    <a:pt x="1059125" y="185182"/>
                    <a:pt x="1041148" y="185182"/>
                  </a:cubicBezTo>
                  <a:lnTo>
                    <a:pt x="67781" y="185182"/>
                  </a:lnTo>
                  <a:cubicBezTo>
                    <a:pt x="49805" y="185182"/>
                    <a:pt x="32564" y="178041"/>
                    <a:pt x="19853" y="165330"/>
                  </a:cubicBezTo>
                  <a:cubicBezTo>
                    <a:pt x="7141" y="152618"/>
                    <a:pt x="0" y="135378"/>
                    <a:pt x="0" y="117401"/>
                  </a:cubicBezTo>
                  <a:lnTo>
                    <a:pt x="0" y="67781"/>
                  </a:lnTo>
                  <a:cubicBezTo>
                    <a:pt x="0" y="49805"/>
                    <a:pt x="7141" y="32564"/>
                    <a:pt x="19853" y="19853"/>
                  </a:cubicBezTo>
                  <a:cubicBezTo>
                    <a:pt x="32564" y="7141"/>
                    <a:pt x="49805" y="0"/>
                    <a:pt x="67781" y="0"/>
                  </a:cubicBezTo>
                  <a:close/>
                </a:path>
              </a:pathLst>
            </a:custGeom>
            <a:solidFill>
              <a:srgbClr val="FFD00B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28575"/>
              <a:ext cx="1108929" cy="2137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5545925" y="7091454"/>
            <a:ext cx="5701716" cy="2972014"/>
            <a:chOff x="0" y="0"/>
            <a:chExt cx="1252456" cy="652841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252456" cy="652841"/>
            </a:xfrm>
            <a:custGeom>
              <a:avLst/>
              <a:gdLst/>
              <a:ahLst/>
              <a:cxnLst/>
              <a:rect l="l" t="t" r="r" b="b"/>
              <a:pathLst>
                <a:path w="1252456" h="652841">
                  <a:moveTo>
                    <a:pt x="48882" y="0"/>
                  </a:moveTo>
                  <a:lnTo>
                    <a:pt x="1203574" y="0"/>
                  </a:lnTo>
                  <a:cubicBezTo>
                    <a:pt x="1216538" y="0"/>
                    <a:pt x="1228972" y="5150"/>
                    <a:pt x="1238139" y="14317"/>
                  </a:cubicBezTo>
                  <a:cubicBezTo>
                    <a:pt x="1247306" y="23484"/>
                    <a:pt x="1252456" y="35917"/>
                    <a:pt x="1252456" y="48882"/>
                  </a:cubicBezTo>
                  <a:lnTo>
                    <a:pt x="1252456" y="603960"/>
                  </a:lnTo>
                  <a:cubicBezTo>
                    <a:pt x="1252456" y="630956"/>
                    <a:pt x="1230571" y="652841"/>
                    <a:pt x="1203574" y="652841"/>
                  </a:cubicBezTo>
                  <a:lnTo>
                    <a:pt x="48882" y="652841"/>
                  </a:lnTo>
                  <a:cubicBezTo>
                    <a:pt x="35917" y="652841"/>
                    <a:pt x="23484" y="647691"/>
                    <a:pt x="14317" y="638524"/>
                  </a:cubicBezTo>
                  <a:cubicBezTo>
                    <a:pt x="5150" y="629357"/>
                    <a:pt x="0" y="616924"/>
                    <a:pt x="0" y="603960"/>
                  </a:cubicBezTo>
                  <a:lnTo>
                    <a:pt x="0" y="48882"/>
                  </a:lnTo>
                  <a:cubicBezTo>
                    <a:pt x="0" y="35917"/>
                    <a:pt x="5150" y="23484"/>
                    <a:pt x="14317" y="14317"/>
                  </a:cubicBezTo>
                  <a:cubicBezTo>
                    <a:pt x="23484" y="5150"/>
                    <a:pt x="35917" y="0"/>
                    <a:pt x="48882" y="0"/>
                  </a:cubicBezTo>
                  <a:close/>
                </a:path>
              </a:pathLst>
            </a:custGeom>
            <a:solidFill>
              <a:srgbClr val="FFD00B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28575"/>
              <a:ext cx="1252456" cy="6814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6199319" y="6066115"/>
            <a:ext cx="5048322" cy="843029"/>
            <a:chOff x="0" y="0"/>
            <a:chExt cx="1108929" cy="185182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108930" cy="185182"/>
            </a:xfrm>
            <a:custGeom>
              <a:avLst/>
              <a:gdLst/>
              <a:ahLst/>
              <a:cxnLst/>
              <a:rect l="l" t="t" r="r" b="b"/>
              <a:pathLst>
                <a:path w="1108930" h="185182">
                  <a:moveTo>
                    <a:pt x="55208" y="0"/>
                  </a:moveTo>
                  <a:lnTo>
                    <a:pt x="1053721" y="0"/>
                  </a:lnTo>
                  <a:cubicBezTo>
                    <a:pt x="1068363" y="0"/>
                    <a:pt x="1082406" y="5817"/>
                    <a:pt x="1092759" y="16170"/>
                  </a:cubicBezTo>
                  <a:cubicBezTo>
                    <a:pt x="1103113" y="26524"/>
                    <a:pt x="1108930" y="40566"/>
                    <a:pt x="1108930" y="55208"/>
                  </a:cubicBezTo>
                  <a:lnTo>
                    <a:pt x="1108930" y="129974"/>
                  </a:lnTo>
                  <a:cubicBezTo>
                    <a:pt x="1108930" y="144616"/>
                    <a:pt x="1103113" y="158659"/>
                    <a:pt x="1092759" y="169012"/>
                  </a:cubicBezTo>
                  <a:cubicBezTo>
                    <a:pt x="1082406" y="179366"/>
                    <a:pt x="1068363" y="185182"/>
                    <a:pt x="1053721" y="185182"/>
                  </a:cubicBezTo>
                  <a:lnTo>
                    <a:pt x="55208" y="185182"/>
                  </a:lnTo>
                  <a:cubicBezTo>
                    <a:pt x="40566" y="185182"/>
                    <a:pt x="26524" y="179366"/>
                    <a:pt x="16170" y="169012"/>
                  </a:cubicBezTo>
                  <a:cubicBezTo>
                    <a:pt x="5817" y="158659"/>
                    <a:pt x="0" y="144616"/>
                    <a:pt x="0" y="129974"/>
                  </a:cubicBezTo>
                  <a:lnTo>
                    <a:pt x="0" y="55208"/>
                  </a:lnTo>
                  <a:cubicBezTo>
                    <a:pt x="0" y="40566"/>
                    <a:pt x="5817" y="26524"/>
                    <a:pt x="16170" y="16170"/>
                  </a:cubicBezTo>
                  <a:cubicBezTo>
                    <a:pt x="26524" y="5817"/>
                    <a:pt x="40566" y="0"/>
                    <a:pt x="55208" y="0"/>
                  </a:cubicBezTo>
                  <a:close/>
                </a:path>
              </a:pathLst>
            </a:custGeom>
            <a:solidFill>
              <a:srgbClr val="FFD00B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28575"/>
              <a:ext cx="1108929" cy="2137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12930673" y="4623210"/>
            <a:ext cx="5117049" cy="3620358"/>
            <a:chOff x="0" y="0"/>
            <a:chExt cx="1315195" cy="930512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315195" cy="930512"/>
            </a:xfrm>
            <a:custGeom>
              <a:avLst/>
              <a:gdLst/>
              <a:ahLst/>
              <a:cxnLst/>
              <a:rect l="l" t="t" r="r" b="b"/>
              <a:pathLst>
                <a:path w="1315195" h="930512">
                  <a:moveTo>
                    <a:pt x="54467" y="0"/>
                  </a:moveTo>
                  <a:lnTo>
                    <a:pt x="1260728" y="0"/>
                  </a:lnTo>
                  <a:cubicBezTo>
                    <a:pt x="1290809" y="0"/>
                    <a:pt x="1315195" y="24386"/>
                    <a:pt x="1315195" y="54467"/>
                  </a:cubicBezTo>
                  <a:lnTo>
                    <a:pt x="1315195" y="876045"/>
                  </a:lnTo>
                  <a:cubicBezTo>
                    <a:pt x="1315195" y="890491"/>
                    <a:pt x="1309457" y="904345"/>
                    <a:pt x="1299242" y="914559"/>
                  </a:cubicBezTo>
                  <a:cubicBezTo>
                    <a:pt x="1289028" y="924774"/>
                    <a:pt x="1275174" y="930512"/>
                    <a:pt x="1260728" y="930512"/>
                  </a:cubicBezTo>
                  <a:lnTo>
                    <a:pt x="54467" y="930512"/>
                  </a:lnTo>
                  <a:cubicBezTo>
                    <a:pt x="24386" y="930512"/>
                    <a:pt x="0" y="906126"/>
                    <a:pt x="0" y="876045"/>
                  </a:cubicBezTo>
                  <a:lnTo>
                    <a:pt x="0" y="54467"/>
                  </a:lnTo>
                  <a:cubicBezTo>
                    <a:pt x="0" y="40021"/>
                    <a:pt x="5738" y="26167"/>
                    <a:pt x="15953" y="15953"/>
                  </a:cubicBezTo>
                  <a:cubicBezTo>
                    <a:pt x="26167" y="5738"/>
                    <a:pt x="40021" y="0"/>
                    <a:pt x="54467" y="0"/>
                  </a:cubicBezTo>
                  <a:close/>
                </a:path>
              </a:pathLst>
            </a:custGeom>
            <a:solidFill>
              <a:srgbClr val="FFD00B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28575"/>
              <a:ext cx="1315195" cy="95908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14020057" y="3528184"/>
            <a:ext cx="3592282" cy="944044"/>
            <a:chOff x="0" y="0"/>
            <a:chExt cx="923296" cy="24264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923296" cy="242640"/>
            </a:xfrm>
            <a:custGeom>
              <a:avLst/>
              <a:gdLst/>
              <a:ahLst/>
              <a:cxnLst/>
              <a:rect l="l" t="t" r="r" b="b"/>
              <a:pathLst>
                <a:path w="923296" h="242640">
                  <a:moveTo>
                    <a:pt x="77586" y="0"/>
                  </a:moveTo>
                  <a:lnTo>
                    <a:pt x="845711" y="0"/>
                  </a:lnTo>
                  <a:cubicBezTo>
                    <a:pt x="888560" y="0"/>
                    <a:pt x="923296" y="34736"/>
                    <a:pt x="923296" y="77586"/>
                  </a:cubicBezTo>
                  <a:lnTo>
                    <a:pt x="923296" y="165055"/>
                  </a:lnTo>
                  <a:cubicBezTo>
                    <a:pt x="923296" y="185632"/>
                    <a:pt x="915122" y="205366"/>
                    <a:pt x="900572" y="219916"/>
                  </a:cubicBezTo>
                  <a:cubicBezTo>
                    <a:pt x="886022" y="234466"/>
                    <a:pt x="866288" y="242640"/>
                    <a:pt x="845711" y="242640"/>
                  </a:cubicBezTo>
                  <a:lnTo>
                    <a:pt x="77586" y="242640"/>
                  </a:lnTo>
                  <a:cubicBezTo>
                    <a:pt x="34736" y="242640"/>
                    <a:pt x="0" y="207904"/>
                    <a:pt x="0" y="165055"/>
                  </a:cubicBezTo>
                  <a:lnTo>
                    <a:pt x="0" y="77586"/>
                  </a:lnTo>
                  <a:cubicBezTo>
                    <a:pt x="0" y="34736"/>
                    <a:pt x="34736" y="0"/>
                    <a:pt x="77586" y="0"/>
                  </a:cubicBezTo>
                  <a:close/>
                </a:path>
              </a:pathLst>
            </a:custGeom>
            <a:solidFill>
              <a:srgbClr val="FFD00B"/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0" y="-28575"/>
              <a:ext cx="923296" cy="27121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2128159" y="2924828"/>
            <a:ext cx="616349" cy="616349"/>
            <a:chOff x="0" y="0"/>
            <a:chExt cx="812800" cy="812800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D00B"/>
            </a:solidFill>
          </p:spPr>
        </p:sp>
        <p:sp>
          <p:nvSpPr>
            <p:cNvPr id="25" name="TextBox 25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8345121" y="5198209"/>
            <a:ext cx="756717" cy="756717"/>
            <a:chOff x="0" y="0"/>
            <a:chExt cx="812800" cy="812800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D00B"/>
            </a:solidFill>
          </p:spPr>
        </p:sp>
        <p:sp>
          <p:nvSpPr>
            <p:cNvPr id="28" name="TextBox 28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15458443" y="2730478"/>
            <a:ext cx="646725" cy="646725"/>
            <a:chOff x="0" y="0"/>
            <a:chExt cx="812800" cy="812800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D00B"/>
            </a:solidFill>
          </p:spPr>
        </p:sp>
        <p:sp>
          <p:nvSpPr>
            <p:cNvPr id="31" name="TextBox 31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32" name="Freeform 32"/>
          <p:cNvSpPr/>
          <p:nvPr/>
        </p:nvSpPr>
        <p:spPr>
          <a:xfrm rot="1969552">
            <a:off x="12715831" y="2182182"/>
            <a:ext cx="2341931" cy="1057866"/>
          </a:xfrm>
          <a:custGeom>
            <a:avLst/>
            <a:gdLst/>
            <a:ahLst/>
            <a:cxnLst/>
            <a:rect l="l" t="t" r="r" b="b"/>
            <a:pathLst>
              <a:path w="2341931" h="1057866">
                <a:moveTo>
                  <a:pt x="0" y="0"/>
                </a:moveTo>
                <a:lnTo>
                  <a:pt x="2341931" y="0"/>
                </a:lnTo>
                <a:lnTo>
                  <a:pt x="2341931" y="1057866"/>
                </a:lnTo>
                <a:lnTo>
                  <a:pt x="0" y="105786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33" name="Freeform 33"/>
          <p:cNvSpPr/>
          <p:nvPr/>
        </p:nvSpPr>
        <p:spPr>
          <a:xfrm rot="8588485" flipV="1">
            <a:off x="2873369" y="2589953"/>
            <a:ext cx="2400731" cy="1084427"/>
          </a:xfrm>
          <a:custGeom>
            <a:avLst/>
            <a:gdLst/>
            <a:ahLst/>
            <a:cxnLst/>
            <a:rect l="l" t="t" r="r" b="b"/>
            <a:pathLst>
              <a:path w="2400731" h="1084427">
                <a:moveTo>
                  <a:pt x="0" y="1084427"/>
                </a:moveTo>
                <a:lnTo>
                  <a:pt x="2400730" y="1084427"/>
                </a:lnTo>
                <a:lnTo>
                  <a:pt x="2400730" y="0"/>
                </a:lnTo>
                <a:lnTo>
                  <a:pt x="0" y="0"/>
                </a:lnTo>
                <a:lnTo>
                  <a:pt x="0" y="1084427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34" name="Freeform 34"/>
          <p:cNvSpPr/>
          <p:nvPr/>
        </p:nvSpPr>
        <p:spPr>
          <a:xfrm rot="8974053">
            <a:off x="8174403" y="3578235"/>
            <a:ext cx="1998017" cy="1137611"/>
          </a:xfrm>
          <a:custGeom>
            <a:avLst/>
            <a:gdLst/>
            <a:ahLst/>
            <a:cxnLst/>
            <a:rect l="l" t="t" r="r" b="b"/>
            <a:pathLst>
              <a:path w="1998017" h="1137611">
                <a:moveTo>
                  <a:pt x="0" y="0"/>
                </a:moveTo>
                <a:lnTo>
                  <a:pt x="1998017" y="0"/>
                </a:lnTo>
                <a:lnTo>
                  <a:pt x="1998017" y="1137611"/>
                </a:lnTo>
                <a:lnTo>
                  <a:pt x="0" y="113761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35" name="Freeform 35"/>
          <p:cNvSpPr/>
          <p:nvPr/>
        </p:nvSpPr>
        <p:spPr>
          <a:xfrm>
            <a:off x="484295" y="321627"/>
            <a:ext cx="2215057" cy="2215057"/>
          </a:xfrm>
          <a:custGeom>
            <a:avLst/>
            <a:gdLst/>
            <a:ahLst/>
            <a:cxnLst/>
            <a:rect l="l" t="t" r="r" b="b"/>
            <a:pathLst>
              <a:path w="2215057" h="2215057">
                <a:moveTo>
                  <a:pt x="0" y="0"/>
                </a:moveTo>
                <a:lnTo>
                  <a:pt x="2215057" y="0"/>
                </a:lnTo>
                <a:lnTo>
                  <a:pt x="2215057" y="2215057"/>
                </a:lnTo>
                <a:lnTo>
                  <a:pt x="0" y="2215057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36" name="TextBox 36"/>
          <p:cNvSpPr txBox="1"/>
          <p:nvPr/>
        </p:nvSpPr>
        <p:spPr>
          <a:xfrm>
            <a:off x="380395" y="4015606"/>
            <a:ext cx="3790914" cy="5190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67"/>
              </a:lnSpc>
            </a:pPr>
            <a:r>
              <a:rPr lang="en-US" sz="2976">
                <a:solidFill>
                  <a:srgbClr val="000000"/>
                </a:solidFill>
                <a:latin typeface="Montserrat Classic"/>
              </a:rPr>
              <a:t>Generalidades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80395" y="4993869"/>
            <a:ext cx="4453259" cy="34242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74"/>
              </a:lnSpc>
            </a:pPr>
            <a:r>
              <a:rPr lang="en-US" sz="2481">
                <a:solidFill>
                  <a:srgbClr val="000000"/>
                </a:solidFill>
                <a:latin typeface="Montserrat Classic Bold"/>
              </a:rPr>
              <a:t>Durante cada trimestre los docentes realizarán actividades de refuerzo y recuperación a los estudiantes que presenten dificultades en los temas vistos.</a:t>
            </a:r>
          </a:p>
          <a:p>
            <a:pPr algn="ctr">
              <a:lnSpc>
                <a:spcPts val="3048"/>
              </a:lnSpc>
              <a:spcBef>
                <a:spcPct val="0"/>
              </a:spcBef>
            </a:pPr>
            <a:endParaRPr lang="en-US" sz="2481">
              <a:solidFill>
                <a:srgbClr val="000000"/>
              </a:solidFill>
              <a:latin typeface="Montserrat Classic Bold"/>
            </a:endParaRPr>
          </a:p>
        </p:txBody>
      </p:sp>
      <p:sp>
        <p:nvSpPr>
          <p:cNvPr id="38" name="TextBox 38"/>
          <p:cNvSpPr txBox="1"/>
          <p:nvPr/>
        </p:nvSpPr>
        <p:spPr>
          <a:xfrm>
            <a:off x="6396349" y="6198637"/>
            <a:ext cx="4654262" cy="4897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95"/>
              </a:lnSpc>
            </a:pPr>
            <a:r>
              <a:rPr lang="en-US" sz="2854">
                <a:solidFill>
                  <a:srgbClr val="000000"/>
                </a:solidFill>
                <a:latin typeface="Montserrat Classic Bold"/>
              </a:rPr>
              <a:t>Páragrafo 1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5764927" y="7204730"/>
            <a:ext cx="5342156" cy="2756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80"/>
              </a:lnSpc>
              <a:spcBef>
                <a:spcPct val="0"/>
              </a:spcBef>
            </a:pPr>
            <a:r>
              <a:rPr lang="en-US" sz="2272">
                <a:solidFill>
                  <a:srgbClr val="000000"/>
                </a:solidFill>
                <a:latin typeface="Montserrat Classic Bold"/>
              </a:rPr>
              <a:t>Los estudiantes que finalizado el tercer trimestre estén perdiendo 1 o 2 áreas para el año, tienen derecho a nivelar las áreas que presenten la dificultad. El plan de nivelación anual se desarrollará durante dos semanas.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14020057" y="3762333"/>
            <a:ext cx="3592282" cy="4187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14"/>
              </a:lnSpc>
            </a:pPr>
            <a:r>
              <a:rPr lang="en-US" sz="2439">
                <a:solidFill>
                  <a:srgbClr val="000000"/>
                </a:solidFill>
                <a:latin typeface="Montserrat Classic Bold"/>
              </a:rPr>
              <a:t>Páragrafo 2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13205925" y="4675096"/>
            <a:ext cx="4659714" cy="37943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59"/>
              </a:lnSpc>
            </a:pPr>
            <a:r>
              <a:rPr lang="en-US" sz="2185">
                <a:solidFill>
                  <a:srgbClr val="000000"/>
                </a:solidFill>
                <a:latin typeface="Montserrat Classic Bold"/>
              </a:rPr>
              <a:t>Los estudiantes que finalizado el tercer trimestre académico pierdan una asignatura con una nota mínima de 3.0 y su promedio general de todas las asignaturas sea mínimo de 4.0, no tendrá que nivelar y será promovido automáticamente al grado siguiente. </a:t>
            </a:r>
          </a:p>
          <a:p>
            <a:pPr algn="ctr">
              <a:lnSpc>
                <a:spcPts val="3059"/>
              </a:lnSpc>
              <a:spcBef>
                <a:spcPct val="0"/>
              </a:spcBef>
            </a:pPr>
            <a:endParaRPr lang="en-US" sz="2185">
              <a:solidFill>
                <a:srgbClr val="000000"/>
              </a:solidFill>
              <a:latin typeface="Montserrat Classic Bold"/>
            </a:endParaRPr>
          </a:p>
        </p:txBody>
      </p:sp>
      <p:sp>
        <p:nvSpPr>
          <p:cNvPr id="42" name="TextBox 42"/>
          <p:cNvSpPr txBox="1"/>
          <p:nvPr/>
        </p:nvSpPr>
        <p:spPr>
          <a:xfrm>
            <a:off x="2321569" y="2785017"/>
            <a:ext cx="229529" cy="8007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37"/>
              </a:lnSpc>
            </a:pPr>
            <a:r>
              <a:rPr lang="en-US" sz="4669">
                <a:solidFill>
                  <a:srgbClr val="000000"/>
                </a:solidFill>
                <a:latin typeface="Montserrat Classic"/>
              </a:rPr>
              <a:t>1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8509431" y="5029200"/>
            <a:ext cx="428098" cy="9804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025"/>
              </a:lnSpc>
            </a:pPr>
            <a:r>
              <a:rPr lang="en-US" sz="5732">
                <a:solidFill>
                  <a:srgbClr val="000000"/>
                </a:solidFill>
                <a:latin typeface="Montserrat Classic"/>
              </a:rPr>
              <a:t>2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15668198" y="2588457"/>
            <a:ext cx="335419" cy="8355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859"/>
              </a:lnSpc>
            </a:pPr>
            <a:r>
              <a:rPr lang="en-US" sz="4899">
                <a:solidFill>
                  <a:srgbClr val="000000"/>
                </a:solidFill>
                <a:latin typeface="Montserrat Classic"/>
              </a:rPr>
              <a:t>3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4000"/>
            </a:blip>
            <a:stretch>
              <a:fillRect t="-9259" b="-9259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6521431" y="8515004"/>
            <a:ext cx="1119609" cy="1119609"/>
            <a:chOff x="0" y="0"/>
            <a:chExt cx="812800" cy="8128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D00B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4084050" y="1555783"/>
            <a:ext cx="10115440" cy="278175"/>
          </a:xfrm>
          <a:custGeom>
            <a:avLst/>
            <a:gdLst/>
            <a:ahLst/>
            <a:cxnLst/>
            <a:rect l="l" t="t" r="r" b="b"/>
            <a:pathLst>
              <a:path w="10115440" h="278175">
                <a:moveTo>
                  <a:pt x="0" y="0"/>
                </a:moveTo>
                <a:lnTo>
                  <a:pt x="10115440" y="0"/>
                </a:lnTo>
                <a:lnTo>
                  <a:pt x="10115440" y="278175"/>
                </a:lnTo>
                <a:lnTo>
                  <a:pt x="0" y="27817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15490651" y="165068"/>
            <a:ext cx="2037697" cy="2037697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D00B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10" name="Freeform 10"/>
          <p:cNvSpPr/>
          <p:nvPr/>
        </p:nvSpPr>
        <p:spPr>
          <a:xfrm>
            <a:off x="15759700" y="473518"/>
            <a:ext cx="1499600" cy="1499600"/>
          </a:xfrm>
          <a:custGeom>
            <a:avLst/>
            <a:gdLst/>
            <a:ahLst/>
            <a:cxnLst/>
            <a:rect l="l" t="t" r="r" b="b"/>
            <a:pathLst>
              <a:path w="1499600" h="1499600">
                <a:moveTo>
                  <a:pt x="0" y="0"/>
                </a:moveTo>
                <a:lnTo>
                  <a:pt x="1499600" y="0"/>
                </a:lnTo>
                <a:lnTo>
                  <a:pt x="1499600" y="1499600"/>
                </a:lnTo>
                <a:lnTo>
                  <a:pt x="0" y="14996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6172541" y="1973118"/>
            <a:ext cx="4953342" cy="1413954"/>
          </a:xfrm>
          <a:custGeom>
            <a:avLst/>
            <a:gdLst/>
            <a:ahLst/>
            <a:cxnLst/>
            <a:rect l="l" t="t" r="r" b="b"/>
            <a:pathLst>
              <a:path w="4953342" h="1413954">
                <a:moveTo>
                  <a:pt x="0" y="0"/>
                </a:moveTo>
                <a:lnTo>
                  <a:pt x="4953342" y="0"/>
                </a:lnTo>
                <a:lnTo>
                  <a:pt x="4953342" y="1413954"/>
                </a:lnTo>
                <a:lnTo>
                  <a:pt x="0" y="141395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16897929" y="8619401"/>
            <a:ext cx="366612" cy="8250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826"/>
              </a:lnSpc>
            </a:pPr>
            <a:r>
              <a:rPr lang="en-US" sz="4875">
                <a:solidFill>
                  <a:srgbClr val="000000"/>
                </a:solidFill>
                <a:latin typeface="Blueberry"/>
              </a:rPr>
              <a:t>8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371474" y="2343876"/>
            <a:ext cx="5569684" cy="7407245"/>
            <a:chOff x="0" y="0"/>
            <a:chExt cx="1632695" cy="2171357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632695" cy="2171357"/>
            </a:xfrm>
            <a:custGeom>
              <a:avLst/>
              <a:gdLst/>
              <a:ahLst/>
              <a:cxnLst/>
              <a:rect l="l" t="t" r="r" b="b"/>
              <a:pathLst>
                <a:path w="1632695" h="2171357">
                  <a:moveTo>
                    <a:pt x="50040" y="0"/>
                  </a:moveTo>
                  <a:lnTo>
                    <a:pt x="1582654" y="0"/>
                  </a:lnTo>
                  <a:cubicBezTo>
                    <a:pt x="1610291" y="0"/>
                    <a:pt x="1632695" y="22404"/>
                    <a:pt x="1632695" y="50040"/>
                  </a:cubicBezTo>
                  <a:lnTo>
                    <a:pt x="1632695" y="2121316"/>
                  </a:lnTo>
                  <a:cubicBezTo>
                    <a:pt x="1632695" y="2148953"/>
                    <a:pt x="1610291" y="2171357"/>
                    <a:pt x="1582654" y="2171357"/>
                  </a:cubicBezTo>
                  <a:lnTo>
                    <a:pt x="50040" y="2171357"/>
                  </a:lnTo>
                  <a:cubicBezTo>
                    <a:pt x="22404" y="2171357"/>
                    <a:pt x="0" y="2148953"/>
                    <a:pt x="0" y="2121316"/>
                  </a:cubicBezTo>
                  <a:lnTo>
                    <a:pt x="0" y="50040"/>
                  </a:lnTo>
                  <a:cubicBezTo>
                    <a:pt x="0" y="22404"/>
                    <a:pt x="22404" y="0"/>
                    <a:pt x="50040" y="0"/>
                  </a:cubicBezTo>
                  <a:close/>
                </a:path>
              </a:pathLst>
            </a:custGeom>
            <a:solidFill>
              <a:srgbClr val="FFD00B"/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0" y="-28575"/>
              <a:ext cx="1632695" cy="219993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14353003" y="9036709"/>
            <a:ext cx="2275297" cy="6216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87"/>
              </a:lnSpc>
              <a:spcBef>
                <a:spcPct val="0"/>
              </a:spcBef>
            </a:pPr>
            <a:r>
              <a:rPr lang="en-US" sz="1776">
                <a:solidFill>
                  <a:srgbClr val="000000"/>
                </a:solidFill>
                <a:latin typeface="Montserrat Classic"/>
              </a:rPr>
              <a:t>Apuntes, críticas y comentarios.</a:t>
            </a:r>
          </a:p>
        </p:txBody>
      </p:sp>
      <p:grpSp>
        <p:nvGrpSpPr>
          <p:cNvPr id="17" name="Group 17"/>
          <p:cNvGrpSpPr/>
          <p:nvPr/>
        </p:nvGrpSpPr>
        <p:grpSpPr>
          <a:xfrm>
            <a:off x="6182066" y="3500957"/>
            <a:ext cx="5569684" cy="6337950"/>
            <a:chOff x="0" y="0"/>
            <a:chExt cx="1632695" cy="1857904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632695" cy="1857904"/>
            </a:xfrm>
            <a:custGeom>
              <a:avLst/>
              <a:gdLst/>
              <a:ahLst/>
              <a:cxnLst/>
              <a:rect l="l" t="t" r="r" b="b"/>
              <a:pathLst>
                <a:path w="1632695" h="1857904">
                  <a:moveTo>
                    <a:pt x="50040" y="0"/>
                  </a:moveTo>
                  <a:lnTo>
                    <a:pt x="1582654" y="0"/>
                  </a:lnTo>
                  <a:cubicBezTo>
                    <a:pt x="1610291" y="0"/>
                    <a:pt x="1632695" y="22404"/>
                    <a:pt x="1632695" y="50040"/>
                  </a:cubicBezTo>
                  <a:lnTo>
                    <a:pt x="1632695" y="1807864"/>
                  </a:lnTo>
                  <a:cubicBezTo>
                    <a:pt x="1632695" y="1835500"/>
                    <a:pt x="1610291" y="1857904"/>
                    <a:pt x="1582654" y="1857904"/>
                  </a:cubicBezTo>
                  <a:lnTo>
                    <a:pt x="50040" y="1857904"/>
                  </a:lnTo>
                  <a:cubicBezTo>
                    <a:pt x="22404" y="1857904"/>
                    <a:pt x="0" y="1835500"/>
                    <a:pt x="0" y="1807864"/>
                  </a:cubicBezTo>
                  <a:lnTo>
                    <a:pt x="0" y="50040"/>
                  </a:lnTo>
                  <a:cubicBezTo>
                    <a:pt x="0" y="22404"/>
                    <a:pt x="22404" y="0"/>
                    <a:pt x="50040" y="0"/>
                  </a:cubicBezTo>
                  <a:close/>
                </a:path>
              </a:pathLst>
            </a:custGeom>
            <a:solidFill>
              <a:srgbClr val="FFD00B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28575"/>
              <a:ext cx="1632695" cy="18864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0" name="TextBox 20"/>
          <p:cNvSpPr txBox="1"/>
          <p:nvPr/>
        </p:nvSpPr>
        <p:spPr>
          <a:xfrm>
            <a:off x="6228226" y="3568047"/>
            <a:ext cx="5393177" cy="65474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26792" lvl="1" indent="-213396" algn="just">
              <a:lnSpc>
                <a:spcPts val="2767"/>
              </a:lnSpc>
              <a:buFont typeface="Arial"/>
              <a:buChar char="•"/>
            </a:pPr>
            <a:r>
              <a:rPr lang="en-US" sz="1976">
                <a:solidFill>
                  <a:srgbClr val="000000"/>
                </a:solidFill>
                <a:latin typeface="Montserrat Classic"/>
              </a:rPr>
              <a:t>Los estudiantes del grado undécimo que aprueben todas las áreas y que hayan cumplido con las exigencias establecidas en los reglamentos internos de la Institución Educativa (las horas – prácticas del Proyecto Pedagógico Productivo según la Integración SENA – Institución Educativa, del SSEO), que estén a paz y salvo con la institución (laboratorio, biblioteca, mobiliario, herramientas, tienda escolar, banda) y que cumplan con las normas legales, podrán recibir el título de Bachiller Técnico en la especialidad, mediante el acta de graduación y el diploma en la ceremonia correspondiente o en la Secretaría Académica de la institución. </a:t>
            </a:r>
          </a:p>
          <a:p>
            <a:pPr algn="just">
              <a:lnSpc>
                <a:spcPts val="3047"/>
              </a:lnSpc>
              <a:spcBef>
                <a:spcPct val="0"/>
              </a:spcBef>
            </a:pPr>
            <a:endParaRPr lang="en-US" sz="1976">
              <a:solidFill>
                <a:srgbClr val="000000"/>
              </a:solidFill>
              <a:latin typeface="Montserrat Classic"/>
            </a:endParaRPr>
          </a:p>
        </p:txBody>
      </p:sp>
      <p:grpSp>
        <p:nvGrpSpPr>
          <p:cNvPr id="21" name="Group 21"/>
          <p:cNvGrpSpPr/>
          <p:nvPr/>
        </p:nvGrpSpPr>
        <p:grpSpPr>
          <a:xfrm>
            <a:off x="12380400" y="2273321"/>
            <a:ext cx="5569684" cy="7407245"/>
            <a:chOff x="0" y="0"/>
            <a:chExt cx="1632695" cy="2171357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1632695" cy="2171357"/>
            </a:xfrm>
            <a:custGeom>
              <a:avLst/>
              <a:gdLst/>
              <a:ahLst/>
              <a:cxnLst/>
              <a:rect l="l" t="t" r="r" b="b"/>
              <a:pathLst>
                <a:path w="1632695" h="2171357">
                  <a:moveTo>
                    <a:pt x="50040" y="0"/>
                  </a:moveTo>
                  <a:lnTo>
                    <a:pt x="1582654" y="0"/>
                  </a:lnTo>
                  <a:cubicBezTo>
                    <a:pt x="1610291" y="0"/>
                    <a:pt x="1632695" y="22404"/>
                    <a:pt x="1632695" y="50040"/>
                  </a:cubicBezTo>
                  <a:lnTo>
                    <a:pt x="1632695" y="2121316"/>
                  </a:lnTo>
                  <a:cubicBezTo>
                    <a:pt x="1632695" y="2148953"/>
                    <a:pt x="1610291" y="2171357"/>
                    <a:pt x="1582654" y="2171357"/>
                  </a:cubicBezTo>
                  <a:lnTo>
                    <a:pt x="50040" y="2171357"/>
                  </a:lnTo>
                  <a:cubicBezTo>
                    <a:pt x="22404" y="2171357"/>
                    <a:pt x="0" y="2148953"/>
                    <a:pt x="0" y="2121316"/>
                  </a:cubicBezTo>
                  <a:lnTo>
                    <a:pt x="0" y="50040"/>
                  </a:lnTo>
                  <a:cubicBezTo>
                    <a:pt x="0" y="22404"/>
                    <a:pt x="22404" y="0"/>
                    <a:pt x="50040" y="0"/>
                  </a:cubicBezTo>
                  <a:close/>
                </a:path>
              </a:pathLst>
            </a:custGeom>
            <a:solidFill>
              <a:srgbClr val="FFD00B"/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0" y="-28575"/>
              <a:ext cx="1632695" cy="219993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4" name="Freeform 24"/>
          <p:cNvSpPr/>
          <p:nvPr/>
        </p:nvSpPr>
        <p:spPr>
          <a:xfrm>
            <a:off x="645711" y="165068"/>
            <a:ext cx="1973118" cy="1973118"/>
          </a:xfrm>
          <a:custGeom>
            <a:avLst/>
            <a:gdLst/>
            <a:ahLst/>
            <a:cxnLst/>
            <a:rect l="l" t="t" r="r" b="b"/>
            <a:pathLst>
              <a:path w="1973118" h="1973118">
                <a:moveTo>
                  <a:pt x="0" y="0"/>
                </a:moveTo>
                <a:lnTo>
                  <a:pt x="1973118" y="0"/>
                </a:lnTo>
                <a:lnTo>
                  <a:pt x="1973118" y="1973118"/>
                </a:lnTo>
                <a:lnTo>
                  <a:pt x="0" y="197311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25" name="TextBox 25"/>
          <p:cNvSpPr txBox="1"/>
          <p:nvPr/>
        </p:nvSpPr>
        <p:spPr>
          <a:xfrm>
            <a:off x="3097317" y="213299"/>
            <a:ext cx="11711657" cy="12567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800"/>
              </a:lnSpc>
            </a:pPr>
            <a:r>
              <a:rPr lang="en-US" sz="6600" dirty="0">
                <a:solidFill>
                  <a:srgbClr val="000000"/>
                </a:solidFill>
                <a:latin typeface="Blueberry"/>
              </a:rPr>
              <a:t>CRITERIOS DE PROMOCIÓN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515412" y="2464610"/>
            <a:ext cx="5163810" cy="75893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91561" lvl="1" indent="-245780" algn="just">
              <a:lnSpc>
                <a:spcPts val="3187"/>
              </a:lnSpc>
              <a:buFont typeface="Arial"/>
              <a:buChar char="•"/>
            </a:pPr>
            <a:r>
              <a:rPr lang="en-US" sz="2276">
                <a:solidFill>
                  <a:srgbClr val="000000"/>
                </a:solidFill>
                <a:latin typeface="Montserrat Classic"/>
              </a:rPr>
              <a:t>Que haya cumplido con los requerimientos establecidos desde la evaluación en cada una de las áreas que se orientan, de acuerdo con el plan de estudios que establece lasáreas fundamentales y obligatorias, con un rango de desempeño mínimo en básico, esto es, calificación con nota no menor a 3,5 será promovido al año siguiente.</a:t>
            </a:r>
          </a:p>
          <a:p>
            <a:pPr marL="491561" lvl="1" indent="-245780" algn="just">
              <a:lnSpc>
                <a:spcPts val="3187"/>
              </a:lnSpc>
              <a:buFont typeface="Arial"/>
              <a:buChar char="•"/>
            </a:pPr>
            <a:r>
              <a:rPr lang="en-US" sz="2276">
                <a:solidFill>
                  <a:srgbClr val="000000"/>
                </a:solidFill>
                <a:latin typeface="Montserrat Classic"/>
              </a:rPr>
              <a:t>Cumplimiento de las exigencias establecidas en los reglamentos internos de la Institución Educativa tanto académico como de comportamiento social.</a:t>
            </a:r>
          </a:p>
          <a:p>
            <a:pPr algn="just">
              <a:lnSpc>
                <a:spcPts val="3187"/>
              </a:lnSpc>
              <a:spcBef>
                <a:spcPct val="0"/>
              </a:spcBef>
            </a:pPr>
            <a:endParaRPr lang="en-US" sz="2276">
              <a:solidFill>
                <a:srgbClr val="000000"/>
              </a:solidFill>
              <a:latin typeface="Montserrat Classic"/>
            </a:endParaRPr>
          </a:p>
        </p:txBody>
      </p:sp>
      <p:sp>
        <p:nvSpPr>
          <p:cNvPr id="27" name="TextBox 27"/>
          <p:cNvSpPr txBox="1"/>
          <p:nvPr/>
        </p:nvSpPr>
        <p:spPr>
          <a:xfrm>
            <a:off x="12524338" y="2384529"/>
            <a:ext cx="5044746" cy="74543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77918" lvl="1" indent="-288959" algn="just">
              <a:lnSpc>
                <a:spcPts val="3747"/>
              </a:lnSpc>
              <a:buFont typeface="Arial"/>
              <a:buChar char="•"/>
            </a:pPr>
            <a:r>
              <a:rPr lang="en-US" sz="2676">
                <a:solidFill>
                  <a:srgbClr val="000000"/>
                </a:solidFill>
                <a:latin typeface="Montserrat Classic"/>
              </a:rPr>
              <a:t>El graduando que al finalizar el año electivo haya perdido dos períodos de comportamiento y/o haya presentado una falta grave en el manual de convivencia, no podrá participar en el acto de ceremonia de graduación y reclamará su diploma por ventanilla (deberá llevarse un debido proceso por parte de los docentes y titular).</a:t>
            </a:r>
          </a:p>
          <a:p>
            <a:pPr algn="just">
              <a:lnSpc>
                <a:spcPts val="3747"/>
              </a:lnSpc>
              <a:spcBef>
                <a:spcPct val="0"/>
              </a:spcBef>
            </a:pPr>
            <a:endParaRPr lang="en-US" sz="2676">
              <a:solidFill>
                <a:srgbClr val="000000"/>
              </a:solidFill>
              <a:latin typeface="Montserrat Classic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4000"/>
            </a:blip>
            <a:stretch>
              <a:fillRect t="-9259" b="-9259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5249266" y="3358006"/>
            <a:ext cx="7560867" cy="207924"/>
          </a:xfrm>
          <a:custGeom>
            <a:avLst/>
            <a:gdLst/>
            <a:ahLst/>
            <a:cxnLst/>
            <a:rect l="l" t="t" r="r" b="b"/>
            <a:pathLst>
              <a:path w="7560867" h="207924">
                <a:moveTo>
                  <a:pt x="0" y="0"/>
                </a:moveTo>
                <a:lnTo>
                  <a:pt x="7560868" y="0"/>
                </a:lnTo>
                <a:lnTo>
                  <a:pt x="7560868" y="207923"/>
                </a:lnTo>
                <a:lnTo>
                  <a:pt x="0" y="20792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5359411" y="1278926"/>
            <a:ext cx="7256670" cy="2022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175"/>
              </a:lnSpc>
            </a:pPr>
            <a:r>
              <a:rPr lang="en-US" sz="5839">
                <a:solidFill>
                  <a:srgbClr val="000000"/>
                </a:solidFill>
                <a:latin typeface="Blueberry"/>
              </a:rPr>
              <a:t>CRITERIOS DE GRADUACIÓN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326074" y="2213811"/>
            <a:ext cx="4255234" cy="3027471"/>
            <a:chOff x="0" y="0"/>
            <a:chExt cx="1247378" cy="88747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247378" cy="887472"/>
            </a:xfrm>
            <a:custGeom>
              <a:avLst/>
              <a:gdLst/>
              <a:ahLst/>
              <a:cxnLst/>
              <a:rect l="l" t="t" r="r" b="b"/>
              <a:pathLst>
                <a:path w="1247378" h="887472">
                  <a:moveTo>
                    <a:pt x="65498" y="0"/>
                  </a:moveTo>
                  <a:lnTo>
                    <a:pt x="1181880" y="0"/>
                  </a:lnTo>
                  <a:cubicBezTo>
                    <a:pt x="1218053" y="0"/>
                    <a:pt x="1247378" y="29324"/>
                    <a:pt x="1247378" y="65498"/>
                  </a:cubicBezTo>
                  <a:lnTo>
                    <a:pt x="1247378" y="821974"/>
                  </a:lnTo>
                  <a:cubicBezTo>
                    <a:pt x="1247378" y="839345"/>
                    <a:pt x="1240477" y="856004"/>
                    <a:pt x="1228194" y="868288"/>
                  </a:cubicBezTo>
                  <a:cubicBezTo>
                    <a:pt x="1215910" y="880571"/>
                    <a:pt x="1199251" y="887472"/>
                    <a:pt x="1181880" y="887472"/>
                  </a:cubicBezTo>
                  <a:lnTo>
                    <a:pt x="65498" y="887472"/>
                  </a:lnTo>
                  <a:cubicBezTo>
                    <a:pt x="48127" y="887472"/>
                    <a:pt x="31467" y="880571"/>
                    <a:pt x="19184" y="868288"/>
                  </a:cubicBezTo>
                  <a:cubicBezTo>
                    <a:pt x="6901" y="856004"/>
                    <a:pt x="0" y="839345"/>
                    <a:pt x="0" y="821974"/>
                  </a:cubicBezTo>
                  <a:lnTo>
                    <a:pt x="0" y="65498"/>
                  </a:lnTo>
                  <a:cubicBezTo>
                    <a:pt x="0" y="48127"/>
                    <a:pt x="6901" y="31467"/>
                    <a:pt x="19184" y="19184"/>
                  </a:cubicBezTo>
                  <a:cubicBezTo>
                    <a:pt x="31467" y="6901"/>
                    <a:pt x="48127" y="0"/>
                    <a:pt x="65498" y="0"/>
                  </a:cubicBezTo>
                  <a:close/>
                </a:path>
              </a:pathLst>
            </a:custGeom>
            <a:solidFill>
              <a:srgbClr val="FFD00B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28575"/>
              <a:ext cx="1247378" cy="91604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2191071" y="7354783"/>
            <a:ext cx="4945670" cy="2577926"/>
            <a:chOff x="0" y="0"/>
            <a:chExt cx="1252456" cy="652841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252456" cy="652841"/>
            </a:xfrm>
            <a:custGeom>
              <a:avLst/>
              <a:gdLst/>
              <a:ahLst/>
              <a:cxnLst/>
              <a:rect l="l" t="t" r="r" b="b"/>
              <a:pathLst>
                <a:path w="1252456" h="652841">
                  <a:moveTo>
                    <a:pt x="56354" y="0"/>
                  </a:moveTo>
                  <a:lnTo>
                    <a:pt x="1196102" y="0"/>
                  </a:lnTo>
                  <a:cubicBezTo>
                    <a:pt x="1227225" y="0"/>
                    <a:pt x="1252456" y="25231"/>
                    <a:pt x="1252456" y="56354"/>
                  </a:cubicBezTo>
                  <a:lnTo>
                    <a:pt x="1252456" y="596487"/>
                  </a:lnTo>
                  <a:cubicBezTo>
                    <a:pt x="1252456" y="627611"/>
                    <a:pt x="1227225" y="652841"/>
                    <a:pt x="1196102" y="652841"/>
                  </a:cubicBezTo>
                  <a:lnTo>
                    <a:pt x="56354" y="652841"/>
                  </a:lnTo>
                  <a:cubicBezTo>
                    <a:pt x="41408" y="652841"/>
                    <a:pt x="27074" y="646904"/>
                    <a:pt x="16506" y="636336"/>
                  </a:cubicBezTo>
                  <a:cubicBezTo>
                    <a:pt x="5937" y="625767"/>
                    <a:pt x="0" y="611433"/>
                    <a:pt x="0" y="596487"/>
                  </a:cubicBezTo>
                  <a:lnTo>
                    <a:pt x="0" y="56354"/>
                  </a:lnTo>
                  <a:cubicBezTo>
                    <a:pt x="0" y="41408"/>
                    <a:pt x="5937" y="27074"/>
                    <a:pt x="16506" y="16506"/>
                  </a:cubicBezTo>
                  <a:cubicBezTo>
                    <a:pt x="27074" y="5937"/>
                    <a:pt x="41408" y="0"/>
                    <a:pt x="56354" y="0"/>
                  </a:cubicBezTo>
                  <a:close/>
                </a:path>
              </a:pathLst>
            </a:custGeom>
            <a:solidFill>
              <a:srgbClr val="FFD00B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28575"/>
              <a:ext cx="1252456" cy="6814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8129498" y="5428085"/>
            <a:ext cx="4486583" cy="3174297"/>
            <a:chOff x="0" y="0"/>
            <a:chExt cx="1315195" cy="930512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315195" cy="930512"/>
            </a:xfrm>
            <a:custGeom>
              <a:avLst/>
              <a:gdLst/>
              <a:ahLst/>
              <a:cxnLst/>
              <a:rect l="l" t="t" r="r" b="b"/>
              <a:pathLst>
                <a:path w="1315195" h="930512">
                  <a:moveTo>
                    <a:pt x="62121" y="0"/>
                  </a:moveTo>
                  <a:lnTo>
                    <a:pt x="1253074" y="0"/>
                  </a:lnTo>
                  <a:cubicBezTo>
                    <a:pt x="1287383" y="0"/>
                    <a:pt x="1315195" y="27812"/>
                    <a:pt x="1315195" y="62121"/>
                  </a:cubicBezTo>
                  <a:lnTo>
                    <a:pt x="1315195" y="868391"/>
                  </a:lnTo>
                  <a:cubicBezTo>
                    <a:pt x="1315195" y="902700"/>
                    <a:pt x="1287383" y="930512"/>
                    <a:pt x="1253074" y="930512"/>
                  </a:cubicBezTo>
                  <a:lnTo>
                    <a:pt x="62121" y="930512"/>
                  </a:lnTo>
                  <a:cubicBezTo>
                    <a:pt x="27812" y="930512"/>
                    <a:pt x="0" y="902700"/>
                    <a:pt x="0" y="868391"/>
                  </a:cubicBezTo>
                  <a:lnTo>
                    <a:pt x="0" y="62121"/>
                  </a:lnTo>
                  <a:cubicBezTo>
                    <a:pt x="0" y="27812"/>
                    <a:pt x="27812" y="0"/>
                    <a:pt x="62121" y="0"/>
                  </a:cubicBezTo>
                  <a:close/>
                </a:path>
              </a:pathLst>
            </a:custGeom>
            <a:solidFill>
              <a:srgbClr val="FFD00B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28575"/>
              <a:ext cx="1315195" cy="95908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2170169" y="1306817"/>
            <a:ext cx="567043" cy="567043"/>
            <a:chOff x="0" y="0"/>
            <a:chExt cx="812800" cy="8128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D00B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4007529" y="6454016"/>
            <a:ext cx="656376" cy="656376"/>
            <a:chOff x="0" y="0"/>
            <a:chExt cx="812800" cy="8128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D00B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9983635" y="4123942"/>
            <a:ext cx="713521" cy="713521"/>
            <a:chOff x="0" y="0"/>
            <a:chExt cx="812800" cy="8128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D00B"/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23" name="Freeform 23"/>
          <p:cNvSpPr/>
          <p:nvPr/>
        </p:nvSpPr>
        <p:spPr>
          <a:xfrm rot="1969552">
            <a:off x="11906305" y="1904060"/>
            <a:ext cx="1419551" cy="641221"/>
          </a:xfrm>
          <a:custGeom>
            <a:avLst/>
            <a:gdLst/>
            <a:ahLst/>
            <a:cxnLst/>
            <a:rect l="l" t="t" r="r" b="b"/>
            <a:pathLst>
              <a:path w="1419551" h="641221">
                <a:moveTo>
                  <a:pt x="0" y="0"/>
                </a:moveTo>
                <a:lnTo>
                  <a:pt x="1419551" y="0"/>
                </a:lnTo>
                <a:lnTo>
                  <a:pt x="1419551" y="641221"/>
                </a:lnTo>
                <a:lnTo>
                  <a:pt x="0" y="64122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8588485" flipV="1">
            <a:off x="4722225" y="2251433"/>
            <a:ext cx="1641147" cy="741318"/>
          </a:xfrm>
          <a:custGeom>
            <a:avLst/>
            <a:gdLst/>
            <a:ahLst/>
            <a:cxnLst/>
            <a:rect l="l" t="t" r="r" b="b"/>
            <a:pathLst>
              <a:path w="1641147" h="741318">
                <a:moveTo>
                  <a:pt x="0" y="741318"/>
                </a:moveTo>
                <a:lnTo>
                  <a:pt x="1641147" y="741318"/>
                </a:lnTo>
                <a:lnTo>
                  <a:pt x="1641147" y="0"/>
                </a:lnTo>
                <a:lnTo>
                  <a:pt x="0" y="0"/>
                </a:lnTo>
                <a:lnTo>
                  <a:pt x="0" y="741318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grpSp>
        <p:nvGrpSpPr>
          <p:cNvPr id="25" name="Group 25"/>
          <p:cNvGrpSpPr/>
          <p:nvPr/>
        </p:nvGrpSpPr>
        <p:grpSpPr>
          <a:xfrm>
            <a:off x="13976869" y="2342550"/>
            <a:ext cx="3986597" cy="2674283"/>
            <a:chOff x="0" y="0"/>
            <a:chExt cx="1168629" cy="783938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1168629" cy="783938"/>
            </a:xfrm>
            <a:custGeom>
              <a:avLst/>
              <a:gdLst/>
              <a:ahLst/>
              <a:cxnLst/>
              <a:rect l="l" t="t" r="r" b="b"/>
              <a:pathLst>
                <a:path w="1168629" h="783938">
                  <a:moveTo>
                    <a:pt x="69912" y="0"/>
                  </a:moveTo>
                  <a:lnTo>
                    <a:pt x="1098718" y="0"/>
                  </a:lnTo>
                  <a:cubicBezTo>
                    <a:pt x="1137329" y="0"/>
                    <a:pt x="1168629" y="31300"/>
                    <a:pt x="1168629" y="69912"/>
                  </a:cubicBezTo>
                  <a:lnTo>
                    <a:pt x="1168629" y="714027"/>
                  </a:lnTo>
                  <a:cubicBezTo>
                    <a:pt x="1168629" y="752638"/>
                    <a:pt x="1137329" y="783938"/>
                    <a:pt x="1098718" y="783938"/>
                  </a:cubicBezTo>
                  <a:lnTo>
                    <a:pt x="69912" y="783938"/>
                  </a:lnTo>
                  <a:cubicBezTo>
                    <a:pt x="31300" y="783938"/>
                    <a:pt x="0" y="752638"/>
                    <a:pt x="0" y="714027"/>
                  </a:cubicBezTo>
                  <a:lnTo>
                    <a:pt x="0" y="69912"/>
                  </a:lnTo>
                  <a:cubicBezTo>
                    <a:pt x="0" y="31300"/>
                    <a:pt x="31300" y="0"/>
                    <a:pt x="69912" y="0"/>
                  </a:cubicBezTo>
                  <a:close/>
                </a:path>
              </a:pathLst>
            </a:custGeom>
            <a:solidFill>
              <a:srgbClr val="FFD00B"/>
            </a:solidFill>
          </p:spPr>
        </p:sp>
        <p:sp>
          <p:nvSpPr>
            <p:cNvPr id="27" name="TextBox 27"/>
            <p:cNvSpPr txBox="1"/>
            <p:nvPr/>
          </p:nvSpPr>
          <p:spPr>
            <a:xfrm>
              <a:off x="0" y="-28575"/>
              <a:ext cx="1168629" cy="81251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8" name="Group 28"/>
          <p:cNvGrpSpPr/>
          <p:nvPr/>
        </p:nvGrpSpPr>
        <p:grpSpPr>
          <a:xfrm>
            <a:off x="15295988" y="1357998"/>
            <a:ext cx="707709" cy="707709"/>
            <a:chOff x="0" y="0"/>
            <a:chExt cx="812800" cy="812800"/>
          </a:xfrm>
        </p:grpSpPr>
        <p:sp>
          <p:nvSpPr>
            <p:cNvPr id="29" name="Freeform 2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D00B"/>
            </a:solidFill>
          </p:spPr>
        </p:sp>
        <p:sp>
          <p:nvSpPr>
            <p:cNvPr id="30" name="TextBox 30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31" name="Freeform 31"/>
          <p:cNvSpPr/>
          <p:nvPr/>
        </p:nvSpPr>
        <p:spPr>
          <a:xfrm rot="5400000" flipV="1">
            <a:off x="8532846" y="4146579"/>
            <a:ext cx="1508159" cy="681246"/>
          </a:xfrm>
          <a:custGeom>
            <a:avLst/>
            <a:gdLst/>
            <a:ahLst/>
            <a:cxnLst/>
            <a:rect l="l" t="t" r="r" b="b"/>
            <a:pathLst>
              <a:path w="1508159" h="681246">
                <a:moveTo>
                  <a:pt x="0" y="681246"/>
                </a:moveTo>
                <a:lnTo>
                  <a:pt x="1508159" y="681246"/>
                </a:lnTo>
                <a:lnTo>
                  <a:pt x="1508159" y="0"/>
                </a:lnTo>
                <a:lnTo>
                  <a:pt x="0" y="0"/>
                </a:lnTo>
                <a:lnTo>
                  <a:pt x="0" y="681246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32" name="Freeform 32"/>
          <p:cNvSpPr/>
          <p:nvPr/>
        </p:nvSpPr>
        <p:spPr>
          <a:xfrm rot="7186858" flipV="1">
            <a:off x="5157966" y="5012845"/>
            <a:ext cx="1641147" cy="741318"/>
          </a:xfrm>
          <a:custGeom>
            <a:avLst/>
            <a:gdLst/>
            <a:ahLst/>
            <a:cxnLst/>
            <a:rect l="l" t="t" r="r" b="b"/>
            <a:pathLst>
              <a:path w="1641147" h="741318">
                <a:moveTo>
                  <a:pt x="0" y="741318"/>
                </a:moveTo>
                <a:lnTo>
                  <a:pt x="1641147" y="741318"/>
                </a:lnTo>
                <a:lnTo>
                  <a:pt x="1641147" y="0"/>
                </a:lnTo>
                <a:lnTo>
                  <a:pt x="0" y="0"/>
                </a:lnTo>
                <a:lnTo>
                  <a:pt x="0" y="741318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33" name="Freeform 33"/>
          <p:cNvSpPr/>
          <p:nvPr/>
        </p:nvSpPr>
        <p:spPr>
          <a:xfrm>
            <a:off x="13730505" y="6191632"/>
            <a:ext cx="3741077" cy="3741077"/>
          </a:xfrm>
          <a:custGeom>
            <a:avLst/>
            <a:gdLst/>
            <a:ahLst/>
            <a:cxnLst/>
            <a:rect l="l" t="t" r="r" b="b"/>
            <a:pathLst>
              <a:path w="3741077" h="3741077">
                <a:moveTo>
                  <a:pt x="0" y="0"/>
                </a:moveTo>
                <a:lnTo>
                  <a:pt x="3741078" y="0"/>
                </a:lnTo>
                <a:lnTo>
                  <a:pt x="3741078" y="3741077"/>
                </a:lnTo>
                <a:lnTo>
                  <a:pt x="0" y="374107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34" name="TextBox 34"/>
          <p:cNvSpPr txBox="1"/>
          <p:nvPr/>
        </p:nvSpPr>
        <p:spPr>
          <a:xfrm>
            <a:off x="405184" y="2353197"/>
            <a:ext cx="4097013" cy="33771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56"/>
              </a:lnSpc>
            </a:pPr>
            <a:r>
              <a:rPr lang="en-US" sz="2183">
                <a:solidFill>
                  <a:srgbClr val="000000"/>
                </a:solidFill>
                <a:latin typeface="Montserrat Classic Bold"/>
              </a:rPr>
              <a:t>-Haber alcanzado como mínimo niveles de desempeño básico en cada una de las áreas y asignaturas del plan de estudios para la educación media técnica.</a:t>
            </a:r>
          </a:p>
          <a:p>
            <a:pPr algn="ctr">
              <a:lnSpc>
                <a:spcPts val="3056"/>
              </a:lnSpc>
            </a:pPr>
            <a:endParaRPr lang="en-US" sz="2183">
              <a:solidFill>
                <a:srgbClr val="000000"/>
              </a:solidFill>
              <a:latin typeface="Montserrat Classic Bold"/>
            </a:endParaRPr>
          </a:p>
          <a:p>
            <a:pPr algn="ctr">
              <a:lnSpc>
                <a:spcPts val="2664"/>
              </a:lnSpc>
              <a:spcBef>
                <a:spcPct val="0"/>
              </a:spcBef>
            </a:pPr>
            <a:endParaRPr lang="en-US" sz="2183">
              <a:solidFill>
                <a:srgbClr val="000000"/>
              </a:solidFill>
              <a:latin typeface="Montserrat Classic Bold"/>
            </a:endParaRPr>
          </a:p>
        </p:txBody>
      </p:sp>
      <p:sp>
        <p:nvSpPr>
          <p:cNvPr id="35" name="TextBox 35"/>
          <p:cNvSpPr txBox="1"/>
          <p:nvPr/>
        </p:nvSpPr>
        <p:spPr>
          <a:xfrm>
            <a:off x="2381033" y="7446723"/>
            <a:ext cx="4633788" cy="2623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39"/>
              </a:lnSpc>
            </a:pPr>
            <a:r>
              <a:rPr lang="en-US" sz="2170">
                <a:solidFill>
                  <a:srgbClr val="000000"/>
                </a:solidFill>
                <a:latin typeface="Montserrat Classic Bold"/>
              </a:rPr>
              <a:t>-Haber cumplido satisfactoriamente con el programa del Servicio Social y el proyecto productivo del área técnica según la normatividad vigente.</a:t>
            </a:r>
          </a:p>
          <a:p>
            <a:pPr algn="ctr">
              <a:lnSpc>
                <a:spcPts val="2759"/>
              </a:lnSpc>
              <a:spcBef>
                <a:spcPct val="0"/>
              </a:spcBef>
            </a:pPr>
            <a:endParaRPr lang="en-US" sz="2170">
              <a:solidFill>
                <a:srgbClr val="000000"/>
              </a:solidFill>
              <a:latin typeface="Montserrat Classic Bold"/>
            </a:endParaRPr>
          </a:p>
        </p:txBody>
      </p:sp>
      <p:sp>
        <p:nvSpPr>
          <p:cNvPr id="36" name="TextBox 36"/>
          <p:cNvSpPr txBox="1"/>
          <p:nvPr/>
        </p:nvSpPr>
        <p:spPr>
          <a:xfrm>
            <a:off x="8370837" y="5477235"/>
            <a:ext cx="4085596" cy="33231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82"/>
              </a:lnSpc>
            </a:pPr>
            <a:r>
              <a:rPr lang="en-US" sz="1916">
                <a:solidFill>
                  <a:srgbClr val="000000"/>
                </a:solidFill>
                <a:latin typeface="Montserrat Classic Bold"/>
              </a:rPr>
              <a:t>Los estudiantes que finalizado el tercer trimestre académico pierdan una asignatura con una nota mínima de 3.0 y su promedio general de todas las asignaturas sea mínimo de 4.0, no tendrá que nivelar y será promovido automáticamente al grado siguiente. </a:t>
            </a:r>
          </a:p>
          <a:p>
            <a:pPr algn="ctr">
              <a:lnSpc>
                <a:spcPts val="2682"/>
              </a:lnSpc>
              <a:spcBef>
                <a:spcPct val="0"/>
              </a:spcBef>
            </a:pPr>
            <a:endParaRPr lang="en-US" sz="1916">
              <a:solidFill>
                <a:srgbClr val="000000"/>
              </a:solidFill>
              <a:latin typeface="Montserrat Classic Bold"/>
            </a:endParaRPr>
          </a:p>
        </p:txBody>
      </p:sp>
      <p:sp>
        <p:nvSpPr>
          <p:cNvPr id="37" name="TextBox 37"/>
          <p:cNvSpPr txBox="1"/>
          <p:nvPr/>
        </p:nvSpPr>
        <p:spPr>
          <a:xfrm>
            <a:off x="2348107" y="1180095"/>
            <a:ext cx="211167" cy="7347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14"/>
              </a:lnSpc>
            </a:pPr>
            <a:r>
              <a:rPr lang="en-US" sz="4295">
                <a:solidFill>
                  <a:srgbClr val="000000"/>
                </a:solidFill>
                <a:latin typeface="Montserrat Classic"/>
              </a:rPr>
              <a:t>1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4150051" y="6311311"/>
            <a:ext cx="371333" cy="8465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61"/>
              </a:lnSpc>
            </a:pPr>
            <a:r>
              <a:rPr lang="en-US" sz="4972">
                <a:solidFill>
                  <a:srgbClr val="000000"/>
                </a:solidFill>
                <a:latin typeface="Montserrat Classic"/>
              </a:rPr>
              <a:t>2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10215055" y="3967565"/>
            <a:ext cx="370062" cy="9214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567"/>
              </a:lnSpc>
            </a:pPr>
            <a:r>
              <a:rPr lang="en-US" sz="5405">
                <a:solidFill>
                  <a:srgbClr val="000000"/>
                </a:solidFill>
                <a:latin typeface="Montserrat Classic"/>
              </a:rPr>
              <a:t>3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14040649" y="2487070"/>
            <a:ext cx="3922818" cy="2656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82"/>
              </a:lnSpc>
            </a:pPr>
            <a:r>
              <a:rPr lang="en-US" sz="1916">
                <a:solidFill>
                  <a:srgbClr val="000000"/>
                </a:solidFill>
                <a:latin typeface="Montserrat Classic Bold"/>
              </a:rPr>
              <a:t>-Estudiantes extranjeros que cursen el grado undécimo y no hayan presentado certificaciones de los grados no cursados en el territorio nacional no podrán ser graduados.</a:t>
            </a:r>
          </a:p>
          <a:p>
            <a:pPr algn="ctr">
              <a:lnSpc>
                <a:spcPts val="2682"/>
              </a:lnSpc>
              <a:spcBef>
                <a:spcPct val="0"/>
              </a:spcBef>
            </a:pPr>
            <a:endParaRPr lang="en-US" sz="1916">
              <a:solidFill>
                <a:srgbClr val="000000"/>
              </a:solidFill>
              <a:latin typeface="Montserrat Classic Bold"/>
            </a:endParaRPr>
          </a:p>
        </p:txBody>
      </p:sp>
      <p:sp>
        <p:nvSpPr>
          <p:cNvPr id="41" name="TextBox 41"/>
          <p:cNvSpPr txBox="1"/>
          <p:nvPr/>
        </p:nvSpPr>
        <p:spPr>
          <a:xfrm>
            <a:off x="15505016" y="1192517"/>
            <a:ext cx="408059" cy="9241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505"/>
              </a:lnSpc>
            </a:pPr>
            <a:r>
              <a:rPr lang="en-US" sz="5361">
                <a:solidFill>
                  <a:srgbClr val="000000"/>
                </a:solidFill>
                <a:latin typeface="Montserrat Classic"/>
              </a:rPr>
              <a:t>4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6200" y="3810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4000"/>
            </a:blip>
            <a:stretch>
              <a:fillRect t="-9259" b="-9259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0" y="2792552"/>
            <a:ext cx="17262373" cy="6901188"/>
          </a:xfrm>
          <a:custGeom>
            <a:avLst/>
            <a:gdLst/>
            <a:ahLst/>
            <a:cxnLst/>
            <a:rect l="l" t="t" r="r" b="b"/>
            <a:pathLst>
              <a:path w="17262373" h="6901188">
                <a:moveTo>
                  <a:pt x="0" y="0"/>
                </a:moveTo>
                <a:lnTo>
                  <a:pt x="17262373" y="0"/>
                </a:lnTo>
                <a:lnTo>
                  <a:pt x="17262373" y="6901188"/>
                </a:lnTo>
                <a:lnTo>
                  <a:pt x="0" y="690118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464852" y="3548419"/>
            <a:ext cx="14332668" cy="58162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40"/>
              </a:lnSpc>
            </a:pPr>
            <a:r>
              <a:rPr lang="en-US" sz="4100">
                <a:solidFill>
                  <a:srgbClr val="000000"/>
                </a:solidFill>
                <a:latin typeface="Sniglet"/>
              </a:rPr>
              <a:t>Los permisos justificados serán por un periodo máximo de 3 días y deben ser presentados por escrito a la rectora, con el compromiso de cumplir con las actividades asignadas por cada docente diseñadas durante su ausencia. En caso que el estudiante se ausente por más de 3 días sin justificación médica, el docente no estará en la obligación de recibir las actividades realizadas durante su ausencia.</a:t>
            </a:r>
          </a:p>
          <a:p>
            <a:pPr algn="ctr">
              <a:lnSpc>
                <a:spcPts val="6160"/>
              </a:lnSpc>
              <a:spcBef>
                <a:spcPct val="0"/>
              </a:spcBef>
            </a:pPr>
            <a:endParaRPr lang="en-US" sz="4100">
              <a:solidFill>
                <a:srgbClr val="000000"/>
              </a:solidFill>
              <a:latin typeface="Sniglet"/>
            </a:endParaRPr>
          </a:p>
        </p:txBody>
      </p:sp>
      <p:sp>
        <p:nvSpPr>
          <p:cNvPr id="5" name="Freeform 5"/>
          <p:cNvSpPr/>
          <p:nvPr/>
        </p:nvSpPr>
        <p:spPr>
          <a:xfrm>
            <a:off x="146916" y="0"/>
            <a:ext cx="4016198" cy="3624619"/>
          </a:xfrm>
          <a:custGeom>
            <a:avLst/>
            <a:gdLst/>
            <a:ahLst/>
            <a:cxnLst/>
            <a:rect l="l" t="t" r="r" b="b"/>
            <a:pathLst>
              <a:path w="4016198" h="3624619">
                <a:moveTo>
                  <a:pt x="0" y="0"/>
                </a:moveTo>
                <a:lnTo>
                  <a:pt x="4016198" y="0"/>
                </a:lnTo>
                <a:lnTo>
                  <a:pt x="4016198" y="3624619"/>
                </a:lnTo>
                <a:lnTo>
                  <a:pt x="0" y="362461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108039" y="8255047"/>
            <a:ext cx="2006507" cy="2006507"/>
          </a:xfrm>
          <a:custGeom>
            <a:avLst/>
            <a:gdLst/>
            <a:ahLst/>
            <a:cxnLst/>
            <a:rect l="l" t="t" r="r" b="b"/>
            <a:pathLst>
              <a:path w="2006507" h="2006507">
                <a:moveTo>
                  <a:pt x="0" y="0"/>
                </a:moveTo>
                <a:lnTo>
                  <a:pt x="2006507" y="0"/>
                </a:lnTo>
                <a:lnTo>
                  <a:pt x="2006507" y="2006506"/>
                </a:lnTo>
                <a:lnTo>
                  <a:pt x="0" y="200650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5099689" y="851795"/>
            <a:ext cx="8768711" cy="16286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2699"/>
              </a:lnSpc>
              <a:spcBef>
                <a:spcPct val="0"/>
              </a:spcBef>
            </a:pPr>
            <a:r>
              <a:rPr lang="en-US" sz="9071" dirty="0">
                <a:solidFill>
                  <a:srgbClr val="000000"/>
                </a:solidFill>
                <a:latin typeface="Blueberry"/>
              </a:rPr>
              <a:t>AUSENTISMOS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4000"/>
            </a:blip>
            <a:stretch>
              <a:fillRect t="-9259" b="-9259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3210318" y="4881468"/>
            <a:ext cx="10197209" cy="280423"/>
          </a:xfrm>
          <a:custGeom>
            <a:avLst/>
            <a:gdLst/>
            <a:ahLst/>
            <a:cxnLst/>
            <a:rect l="l" t="t" r="r" b="b"/>
            <a:pathLst>
              <a:path w="10197209" h="280423">
                <a:moveTo>
                  <a:pt x="0" y="0"/>
                </a:moveTo>
                <a:lnTo>
                  <a:pt x="10197209" y="0"/>
                </a:lnTo>
                <a:lnTo>
                  <a:pt x="10197209" y="280423"/>
                </a:lnTo>
                <a:lnTo>
                  <a:pt x="0" y="28042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2494133" y="3258665"/>
            <a:ext cx="5105144" cy="5999635"/>
          </a:xfrm>
          <a:custGeom>
            <a:avLst/>
            <a:gdLst/>
            <a:ahLst/>
            <a:cxnLst/>
            <a:rect l="l" t="t" r="r" b="b"/>
            <a:pathLst>
              <a:path w="5105144" h="5999635">
                <a:moveTo>
                  <a:pt x="0" y="0"/>
                </a:moveTo>
                <a:lnTo>
                  <a:pt x="5105144" y="0"/>
                </a:lnTo>
                <a:lnTo>
                  <a:pt x="5105144" y="5999635"/>
                </a:lnTo>
                <a:lnTo>
                  <a:pt x="0" y="599963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706750">
            <a:off x="7213491" y="6823135"/>
            <a:ext cx="5185714" cy="1464964"/>
          </a:xfrm>
          <a:custGeom>
            <a:avLst/>
            <a:gdLst/>
            <a:ahLst/>
            <a:cxnLst/>
            <a:rect l="l" t="t" r="r" b="b"/>
            <a:pathLst>
              <a:path w="5185714" h="1464964">
                <a:moveTo>
                  <a:pt x="0" y="0"/>
                </a:moveTo>
                <a:lnTo>
                  <a:pt x="5185714" y="0"/>
                </a:lnTo>
                <a:lnTo>
                  <a:pt x="5185714" y="1464964"/>
                </a:lnTo>
                <a:lnTo>
                  <a:pt x="0" y="146496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270546" y="3746125"/>
            <a:ext cx="3680079" cy="3680079"/>
          </a:xfrm>
          <a:custGeom>
            <a:avLst/>
            <a:gdLst/>
            <a:ahLst/>
            <a:cxnLst/>
            <a:rect l="l" t="t" r="r" b="b"/>
            <a:pathLst>
              <a:path w="3680079" h="3680079">
                <a:moveTo>
                  <a:pt x="0" y="0"/>
                </a:moveTo>
                <a:lnTo>
                  <a:pt x="3680079" y="0"/>
                </a:lnTo>
                <a:lnTo>
                  <a:pt x="3680079" y="3680079"/>
                </a:lnTo>
                <a:lnTo>
                  <a:pt x="0" y="368007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1183508" y="695956"/>
            <a:ext cx="14250831" cy="39138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032"/>
              </a:lnSpc>
            </a:pPr>
            <a:r>
              <a:rPr lang="en-US" sz="9543" dirty="0">
                <a:solidFill>
                  <a:srgbClr val="000000"/>
                </a:solidFill>
                <a:latin typeface="Blueberry"/>
              </a:rPr>
              <a:t>¡MUCHAS GRACIAS POR SU ATENCIÓN!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498168" y="8069154"/>
            <a:ext cx="5507943" cy="17923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52"/>
              </a:lnSpc>
            </a:pPr>
            <a:r>
              <a:rPr lang="en-US" sz="5180">
                <a:solidFill>
                  <a:srgbClr val="000000"/>
                </a:solidFill>
                <a:latin typeface="Gagalin"/>
              </a:rPr>
              <a:t>ELABORADO POR </a:t>
            </a:r>
          </a:p>
          <a:p>
            <a:pPr algn="ctr">
              <a:lnSpc>
                <a:spcPts val="7252"/>
              </a:lnSpc>
            </a:pPr>
            <a:r>
              <a:rPr lang="en-US" sz="5180">
                <a:solidFill>
                  <a:srgbClr val="000000"/>
                </a:solidFill>
                <a:latin typeface="Gagalin"/>
              </a:rPr>
              <a:t>GESTIÓN ACADÉMICA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875</Words>
  <Application>Microsoft Office PowerPoint</Application>
  <PresentationFormat>Personalizado</PresentationFormat>
  <Paragraphs>116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24" baseType="lpstr">
      <vt:lpstr>Blueberry Semi-Bold</vt:lpstr>
      <vt:lpstr>Montserrat Classic</vt:lpstr>
      <vt:lpstr>Gagalin</vt:lpstr>
      <vt:lpstr>Montserrat Classic Bold</vt:lpstr>
      <vt:lpstr>Calibri</vt:lpstr>
      <vt:lpstr>Open Sans Extra Bold</vt:lpstr>
      <vt:lpstr>Sniglet</vt:lpstr>
      <vt:lpstr>Blueberry</vt:lpstr>
      <vt:lpstr>Arial</vt:lpstr>
      <vt:lpstr>Simonetta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siee</dc:title>
  <dc:creator>MARCELA</dc:creator>
  <cp:lastModifiedBy>Marcela Villamizar</cp:lastModifiedBy>
  <cp:revision>2</cp:revision>
  <dcterms:created xsi:type="dcterms:W3CDTF">2006-08-16T00:00:00Z</dcterms:created>
  <dcterms:modified xsi:type="dcterms:W3CDTF">2024-01-24T13:14:59Z</dcterms:modified>
  <dc:identifier>DAF6q-cZzlY</dc:identifier>
</cp:coreProperties>
</file>